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12"/>
  </p:notesMasterIdLst>
  <p:handoutMasterIdLst>
    <p:handoutMasterId r:id="rId13"/>
  </p:handoutMasterIdLst>
  <p:sldIdLst>
    <p:sldId id="302" r:id="rId5"/>
    <p:sldId id="303" r:id="rId6"/>
    <p:sldId id="304" r:id="rId7"/>
    <p:sldId id="311" r:id="rId8"/>
    <p:sldId id="312" r:id="rId9"/>
    <p:sldId id="293" r:id="rId10"/>
    <p:sldId id="295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64A70B"/>
    <a:srgbClr val="97D700"/>
    <a:srgbClr val="D539B5"/>
    <a:srgbClr val="000000"/>
    <a:srgbClr val="4B7D08"/>
    <a:srgbClr val="42194E"/>
    <a:srgbClr val="98C200"/>
    <a:srgbClr val="16DC37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291" autoAdjust="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43AF4BF4-7658-4682-972D-EF3CDB27B4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965325A-FC00-4404-BE19-E1F252C0AE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B459A-EEA5-4751-BC70-ADB6733DB9D1}" type="datetimeFigureOut">
              <a:rPr lang="sv-SE" smtClean="0"/>
              <a:t>2022-05-27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34E04E1-8D27-44B4-8902-2E1D60C770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9790F00-737F-4D99-99EF-A1C12B6112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DC1FD-DEFC-42F5-B11E-4D83F5AD2D4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1919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8C7CE-5982-42D2-99F5-0682FC615842}" type="datetimeFigureOut">
              <a:rPr lang="sv-SE" smtClean="0"/>
              <a:t>2022-05-27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F57A0-9378-49EB-8233-B6F79640F3C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889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örsättssida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id="{5E3E5A3F-C847-48A0-98C6-111A5167479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67" y="5608565"/>
            <a:ext cx="1945377" cy="746172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FA92049B-DAA3-4132-BB42-439C9B7D6BB6}"/>
              </a:ext>
            </a:extLst>
          </p:cNvPr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0D86C4C-F64B-45D4-B8A4-90D6380138DC}"/>
              </a:ext>
            </a:extLst>
          </p:cNvPr>
          <p:cNvSpPr/>
          <p:nvPr userDrawn="1"/>
        </p:nvSpPr>
        <p:spPr>
          <a:xfrm>
            <a:off x="0" y="1497729"/>
            <a:ext cx="12192000" cy="3882831"/>
          </a:xfrm>
          <a:prstGeom prst="rect">
            <a:avLst/>
          </a:prstGeom>
          <a:gradFill flip="none" rotWithShape="1">
            <a:gsLst>
              <a:gs pos="100000">
                <a:schemeClr val="accent5"/>
              </a:gs>
              <a:gs pos="37000">
                <a:schemeClr val="accent1"/>
              </a:gs>
            </a:gsLst>
            <a:lin ang="81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18506A89-FD6F-47F0-A6C7-8ACD33A01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2745" y="1804698"/>
            <a:ext cx="5726522" cy="4757997"/>
          </a:xfrm>
          <a:prstGeom prst="rect">
            <a:avLst/>
          </a:prstGeom>
        </p:spPr>
      </p:pic>
      <p:sp>
        <p:nvSpPr>
          <p:cNvPr id="16" name="Rubrik 1">
            <a:extLst>
              <a:ext uri="{FF2B5EF4-FFF2-40B4-BE49-F238E27FC236}">
                <a16:creationId xmlns:a16="http://schemas.microsoft.com/office/drawing/2014/main" id="{CBF16D4A-49E5-4B55-8CA2-2657C55FE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1564" y="361227"/>
            <a:ext cx="10465200" cy="648000"/>
          </a:xfrm>
          <a:prstGeom prst="rect">
            <a:avLst/>
          </a:prstGeom>
        </p:spPr>
        <p:txBody>
          <a:bodyPr/>
          <a:lstStyle>
            <a:lvl1pPr algn="r">
              <a:defRPr sz="4000"/>
            </a:lvl1pPr>
          </a:lstStyle>
          <a:p>
            <a:r>
              <a:rPr lang="sv-SE" dirty="0"/>
              <a:t>Rubrik på föredraget</a:t>
            </a:r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D9B40670-ADAE-4DEA-BD82-4D054A7072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8869" y="5654107"/>
            <a:ext cx="7823727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2000" cap="all" baseline="0">
                <a:solidFill>
                  <a:schemeClr val="tx1"/>
                </a:solidFill>
                <a:latin typeface="+mj-lt"/>
              </a:defRPr>
            </a:lvl1pPr>
            <a:lvl2pPr marL="252000" indent="0">
              <a:buNone/>
              <a:defRPr cap="all" baseline="0"/>
            </a:lvl2pPr>
            <a:lvl3pPr marL="504000" indent="0">
              <a:buNone/>
              <a:defRPr cap="all" baseline="0"/>
            </a:lvl3pPr>
            <a:lvl4pPr marL="756000" indent="0">
              <a:buNone/>
              <a:defRPr cap="all" baseline="0"/>
            </a:lvl4pPr>
            <a:lvl5pPr marL="0" indent="0">
              <a:buNone/>
              <a:defRPr cap="all" baseline="0"/>
            </a:lvl5pPr>
          </a:lstStyle>
          <a:p>
            <a:pPr lvl="0"/>
            <a:r>
              <a:rPr lang="sv-SE" dirty="0"/>
              <a:t>Namn på föredragshållare</a:t>
            </a: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ACC72680-FDE4-4303-9282-6508D34ABD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8868" y="5970673"/>
            <a:ext cx="7823727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2000" cap="all" baseline="0">
                <a:solidFill>
                  <a:schemeClr val="tx1"/>
                </a:solidFill>
                <a:latin typeface="+mj-lt"/>
              </a:defRPr>
            </a:lvl1pPr>
            <a:lvl2pPr marL="252000" indent="0">
              <a:buNone/>
              <a:defRPr cap="all" baseline="0"/>
            </a:lvl2pPr>
            <a:lvl3pPr marL="504000" indent="0">
              <a:buNone/>
              <a:defRPr cap="all" baseline="0"/>
            </a:lvl3pPr>
            <a:lvl4pPr marL="756000" indent="0">
              <a:buNone/>
              <a:defRPr cap="all" baseline="0"/>
            </a:lvl4pPr>
            <a:lvl5pPr marL="0" indent="0">
              <a:buNone/>
              <a:defRPr cap="all" baseline="0"/>
            </a:lvl5pPr>
          </a:lstStyle>
          <a:p>
            <a:pPr lvl="0"/>
            <a:r>
              <a:rPr lang="sv-SE" dirty="0"/>
              <a:t>Titel på föredragshållare</a:t>
            </a:r>
          </a:p>
        </p:txBody>
      </p:sp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586F6F5B-696A-4EC9-8FBC-7C33EF3CCA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11993" y="915000"/>
            <a:ext cx="7823727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2000"/>
              </a:lnSpc>
              <a:buNone/>
              <a:defRPr sz="2000" cap="all" baseline="0">
                <a:solidFill>
                  <a:schemeClr val="tx1"/>
                </a:solidFill>
                <a:latin typeface="+mj-lt"/>
              </a:defRPr>
            </a:lvl1pPr>
            <a:lvl2pPr marL="252000" indent="0">
              <a:buNone/>
              <a:defRPr cap="all" baseline="0"/>
            </a:lvl2pPr>
            <a:lvl3pPr marL="504000" indent="0">
              <a:buNone/>
              <a:defRPr cap="all" baseline="0"/>
            </a:lvl3pPr>
            <a:lvl4pPr marL="756000" indent="0">
              <a:buNone/>
              <a:defRPr cap="all" baseline="0"/>
            </a:lvl4pPr>
            <a:lvl5pPr marL="0" indent="0">
              <a:buNone/>
              <a:defRPr cap="all" baseline="0"/>
            </a:lvl5pPr>
          </a:lstStyle>
          <a:p>
            <a:pPr lvl="0"/>
            <a:r>
              <a:rPr lang="sv-SE" dirty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4586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på en ra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B03EBA8-6059-4F62-9E6A-E043A4C22E81}"/>
              </a:ext>
            </a:extLst>
          </p:cNvPr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63999" y="1569719"/>
            <a:ext cx="10465200" cy="38607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/>
              <a:t>2022-05-27</a:t>
            </a:fld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811AC96-E525-4952-B941-2A563D0EC4BB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67" y="5608565"/>
            <a:ext cx="1945377" cy="74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2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två rad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E110D2F0-B43E-4142-BC5D-C7BF64C502FA}"/>
              </a:ext>
            </a:extLst>
          </p:cNvPr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64000" y="1825625"/>
            <a:ext cx="10465200" cy="360479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/>
              <a:t>2022-05-27</a:t>
            </a:fld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D2C20A57-647D-456F-8477-71F8625AD8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2800" y="1349712"/>
            <a:ext cx="7823727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9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252000" indent="0">
              <a:buNone/>
              <a:defRPr cap="all" baseline="0"/>
            </a:lvl2pPr>
            <a:lvl3pPr marL="504000" indent="0">
              <a:buNone/>
              <a:defRPr cap="all" baseline="0"/>
            </a:lvl3pPr>
            <a:lvl4pPr marL="756000" indent="0">
              <a:buNone/>
              <a:defRPr cap="all" baseline="0"/>
            </a:lvl4pPr>
            <a:lvl5pPr marL="0" indent="0">
              <a:buNone/>
              <a:defRPr cap="all" baseline="0"/>
            </a:lvl5pPr>
          </a:lstStyle>
          <a:p>
            <a:pPr lvl="0"/>
            <a:r>
              <a:rPr lang="sv-SE" dirty="0"/>
              <a:t>Eventuell underrubrik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0006B95-EE20-427C-A5FC-EA2475D14D2B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67" y="5608565"/>
            <a:ext cx="1945377" cy="74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1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6A03B4A-8E21-4A98-9CC6-66CC08E8A529}"/>
              </a:ext>
            </a:extLst>
          </p:cNvPr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B414DF4-A62D-458A-9B36-CC8E56678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4000" y="1569600"/>
            <a:ext cx="5157787" cy="3883478"/>
          </a:xfrm>
        </p:spPr>
        <p:txBody>
          <a:bodyPr/>
          <a:lstStyle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1D48170-F1CE-4993-8039-8176FCE72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000" y="1569600"/>
            <a:ext cx="5183188" cy="3883478"/>
          </a:xfrm>
        </p:spPr>
        <p:txBody>
          <a:bodyPr/>
          <a:lstStyle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29156A2-009D-4B0F-B1CB-EB4488A9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9FE3-3FC4-43F9-880C-8EC10E141AD9}" type="datetimeFigureOut">
              <a:rPr lang="sv-SE" smtClean="0"/>
              <a:t>2022-05-27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C4BB501-AB1A-467C-87EC-BEBC0348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021D97C-26FD-421C-B3B3-83B493DC5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62B7-C97C-425D-AE33-D3BFD95453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Platshållare för datum 4">
            <a:extLst>
              <a:ext uri="{FF2B5EF4-FFF2-40B4-BE49-F238E27FC236}">
                <a16:creationId xmlns:a16="http://schemas.microsoft.com/office/drawing/2014/main" id="{68E81DA8-D6DC-4BB7-89EE-1A6F635A3E57}"/>
              </a:ext>
            </a:extLst>
          </p:cNvPr>
          <p:cNvSpPr txBox="1">
            <a:spLocks/>
          </p:cNvSpPr>
          <p:nvPr userDrawn="1"/>
        </p:nvSpPr>
        <p:spPr>
          <a:xfrm>
            <a:off x="10780736" y="6532878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/>
              <a:t>2022-05-27</a:t>
            </a:fld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2" name="Platshållare för bildnummer 6">
            <a:extLst>
              <a:ext uri="{FF2B5EF4-FFF2-40B4-BE49-F238E27FC236}">
                <a16:creationId xmlns:a16="http://schemas.microsoft.com/office/drawing/2014/main" id="{57A9350D-E7DC-4A38-B92E-3CC3F7A74444}"/>
              </a:ext>
            </a:extLst>
          </p:cNvPr>
          <p:cNvSpPr txBox="1">
            <a:spLocks/>
          </p:cNvSpPr>
          <p:nvPr userDrawn="1"/>
        </p:nvSpPr>
        <p:spPr>
          <a:xfrm>
            <a:off x="11519720" y="6532878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6C7C71BA-CCE2-4DB5-94FF-6402754B47F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67" y="5608565"/>
            <a:ext cx="1945377" cy="746172"/>
          </a:xfrm>
          <a:prstGeom prst="rect">
            <a:avLst/>
          </a:prstGeom>
        </p:spPr>
      </p:pic>
      <p:sp>
        <p:nvSpPr>
          <p:cNvPr id="14" name="Rubrik 1">
            <a:extLst>
              <a:ext uri="{FF2B5EF4-FFF2-40B4-BE49-F238E27FC236}">
                <a16:creationId xmlns:a16="http://schemas.microsoft.com/office/drawing/2014/main" id="{682D2F1B-CDDA-4975-8829-6C03E166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80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rubrik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50D6700E-134C-4E1E-BF1E-D53195C40F19}"/>
              </a:ext>
            </a:extLst>
          </p:cNvPr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3999" y="720000"/>
            <a:ext cx="410400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719999"/>
            <a:ext cx="6172200" cy="4710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63999" y="1908000"/>
            <a:ext cx="4104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/>
              <a:t>2022-05-27</a:t>
            </a:fld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4FEB6FC-1749-4B65-AABC-AF41B910DD2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67" y="5608565"/>
            <a:ext cx="1945377" cy="74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8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utan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63999" y="1569719"/>
            <a:ext cx="10465200" cy="38607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/>
              <a:t>2022-05-27</a:t>
            </a:fld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2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50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ande sida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E63988D-B4A9-44A6-989A-DB725B63FA93}"/>
              </a:ext>
            </a:extLst>
          </p:cNvPr>
          <p:cNvSpPr/>
          <p:nvPr userDrawn="1"/>
        </p:nvSpPr>
        <p:spPr>
          <a:xfrm>
            <a:off x="0" y="0"/>
            <a:ext cx="12192000" cy="5357191"/>
          </a:xfrm>
          <a:prstGeom prst="rect">
            <a:avLst/>
          </a:prstGeom>
          <a:gradFill flip="none" rotWithShape="1">
            <a:gsLst>
              <a:gs pos="100000">
                <a:schemeClr val="accent5"/>
              </a:gs>
              <a:gs pos="37000">
                <a:schemeClr val="accent1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5" name="Platshållare för rubrik 1">
            <a:extLst>
              <a:ext uri="{FF2B5EF4-FFF2-40B4-BE49-F238E27FC236}">
                <a16:creationId xmlns:a16="http://schemas.microsoft.com/office/drawing/2014/main" id="{5F48E044-19D2-4746-A4C6-A0FFD4A78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0000" y="991517"/>
            <a:ext cx="9673200" cy="36686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 sz="1800"/>
            </a:lvl1pPr>
          </a:lstStyle>
          <a:p>
            <a:r>
              <a:rPr lang="sv-SE" dirty="0"/>
              <a:t>Skriv in </a:t>
            </a:r>
            <a:r>
              <a:rPr lang="sv-SE" dirty="0" err="1"/>
              <a:t>ev</a:t>
            </a:r>
            <a:r>
              <a:rPr lang="sv-SE" dirty="0"/>
              <a:t> hänvisningar för mer information </a:t>
            </a:r>
            <a:br>
              <a:rPr lang="sv-SE" dirty="0"/>
            </a:br>
            <a:r>
              <a:rPr lang="sv-SE" dirty="0"/>
              <a:t>eller tacka för uppmärksamheten av ditt föredrag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88F1AB0-3669-4A5F-81A9-C9831CC2FF3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11" y="5608565"/>
            <a:ext cx="1945377" cy="746172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4011B16-6046-4ADB-80C0-47BA9E7C7606}"/>
              </a:ext>
            </a:extLst>
          </p:cNvPr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8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5885" y="100013"/>
            <a:ext cx="980651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A6F9-9E4E-4E24-A700-F9CE185ABBF4}" type="datetime1">
              <a:rPr lang="sv-SE" smtClean="0"/>
              <a:t>2022-05-27</a:t>
            </a:fld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Svenska Intensivvårdsregistret - SIR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96353-5D62-4F38-A324-F8D760C58800}" type="slidenum">
              <a:rPr lang="sv-SE" altLang="sv-SE"/>
              <a:pPr/>
              <a:t>‹#›</a:t>
            </a:fld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214879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63999" y="1569719"/>
            <a:ext cx="10465200" cy="4251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780736" y="6532878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 algn="ctr"/>
              <a:t>2022-05-27</a:t>
            </a:fld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53823" y="65328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519720" y="6532878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738" r:id="rId2"/>
    <p:sldLayoutId id="2147483737" r:id="rId3"/>
    <p:sldLayoutId id="2147483850" r:id="rId4"/>
    <p:sldLayoutId id="2147483774" r:id="rId5"/>
    <p:sldLayoutId id="2147483778" r:id="rId6"/>
    <p:sldLayoutId id="2147483846" r:id="rId7"/>
    <p:sldLayoutId id="2147483851" r:id="rId8"/>
    <p:sldLayoutId id="214748385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00" indent="-252000" algn="l" defTabSz="914400" rtl="0" eaLnBrk="1" latinLnBrk="0" hangingPunct="1">
        <a:lnSpc>
          <a:spcPct val="110000"/>
        </a:lnSpc>
        <a:spcBef>
          <a:spcPts val="6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97D36D-8928-46D5-BEC8-689818B59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621" y="100013"/>
            <a:ext cx="6590427" cy="1143000"/>
          </a:xfrm>
        </p:spPr>
        <p:txBody>
          <a:bodyPr/>
          <a:lstStyle/>
          <a:p>
            <a:r>
              <a:rPr lang="sv-SE" dirty="0">
                <a:cs typeface="Calibri"/>
              </a:rPr>
              <a:t>Hur gjorde vi i Östersund?</a:t>
            </a:r>
            <a:endParaRPr lang="sv-SE" dirty="0"/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D5F754D2-85A7-4D14-B2C0-74A2E8DA6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9" y="1488143"/>
            <a:ext cx="8599824" cy="5276756"/>
          </a:xfrm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0205A6-742B-479D-B3CB-CF323451D406}" type="datetime1">
              <a:rPr lang="sv-SE" smtClean="0"/>
              <a:t>2022-05-27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3BDD003-ED08-4E8B-8FD9-7933303E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645272"/>
          </a:xfrm>
        </p:spPr>
        <p:txBody>
          <a:bodyPr/>
          <a:lstStyle/>
          <a:p>
            <a:pPr>
              <a:defRPr/>
            </a:pPr>
            <a:r>
              <a:rPr lang="sv-SE" dirty="0"/>
              <a:t>Svenska Intensivvårdsregistret - SIR</a:t>
            </a:r>
          </a:p>
        </p:txBody>
      </p:sp>
      <p:pic>
        <p:nvPicPr>
          <p:cNvPr id="3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6312F585-44B7-43FA-B533-F8A77FD52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064" y="824935"/>
            <a:ext cx="4020670" cy="4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7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97D36D-8928-46D5-BEC8-689818B59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885" y="100013"/>
            <a:ext cx="6491815" cy="1143000"/>
          </a:xfrm>
        </p:spPr>
        <p:txBody>
          <a:bodyPr/>
          <a:lstStyle/>
          <a:p>
            <a:pPr algn="ctr"/>
            <a:r>
              <a:rPr lang="sv-SE" dirty="0">
                <a:cs typeface="Calibri"/>
              </a:rPr>
              <a:t>Hur gjorde vi i Östersund?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44A1088-2AD0-4148-B56C-4D2DAD485D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>
                <a:ea typeface="+mn-lt"/>
                <a:cs typeface="+mn-lt"/>
              </a:rPr>
              <a:t>Vi bildade ett Team senvåren 2019</a:t>
            </a:r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0574ACEC-A5E6-47DE-B899-EC78D16B86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sv-SE" dirty="0">
              <a:cs typeface="Calibri"/>
            </a:endParaRPr>
          </a:p>
          <a:p>
            <a:pPr marL="0" indent="0" algn="ctr">
              <a:buNone/>
            </a:pPr>
            <a:endParaRPr lang="sv-SE" sz="1800" dirty="0">
              <a:cs typeface="Calibri"/>
            </a:endParaRPr>
          </a:p>
          <a:p>
            <a:pPr>
              <a:buNone/>
            </a:pPr>
            <a:r>
              <a:rPr lang="sv-SE" sz="1800" dirty="0">
                <a:cs typeface="Calibri"/>
              </a:rPr>
              <a:t>Pia Iwars, enhetschef</a:t>
            </a:r>
            <a:endParaRPr lang="sv-SE" sz="1800" dirty="0">
              <a:ea typeface="+mn-lt"/>
              <a:cs typeface="+mn-lt"/>
            </a:endParaRPr>
          </a:p>
          <a:p>
            <a:pPr>
              <a:buNone/>
            </a:pPr>
            <a:r>
              <a:rPr lang="sv-SE" sz="1800" dirty="0">
                <a:cs typeface="Calibri"/>
              </a:rPr>
              <a:t>Emma Jonsson, sjuksköterska med kvalitetsansvar</a:t>
            </a:r>
            <a:endParaRPr lang="sv-SE" sz="1800" dirty="0">
              <a:ea typeface="+mn-lt"/>
              <a:cs typeface="+mn-lt"/>
            </a:endParaRPr>
          </a:p>
          <a:p>
            <a:pPr>
              <a:buNone/>
            </a:pPr>
            <a:r>
              <a:rPr lang="sv-SE" sz="1800" dirty="0">
                <a:cs typeface="Calibri"/>
              </a:rPr>
              <a:t>Gunilla Magnusson, sjuksköterska, med IT-ansvar </a:t>
            </a:r>
            <a:endParaRPr lang="sv-SE" sz="1800" dirty="0">
              <a:ea typeface="+mn-lt"/>
              <a:cs typeface="+mn-lt"/>
            </a:endParaRPr>
          </a:p>
          <a:p>
            <a:pPr>
              <a:buNone/>
            </a:pPr>
            <a:r>
              <a:rPr lang="sv-SE" sz="1800" dirty="0">
                <a:cs typeface="Calibri"/>
              </a:rPr>
              <a:t>Johanna Pålsson, undersköterska</a:t>
            </a:r>
            <a:endParaRPr lang="sv-SE" sz="1800" dirty="0">
              <a:ea typeface="+mn-lt"/>
              <a:cs typeface="+mn-lt"/>
            </a:endParaRPr>
          </a:p>
          <a:p>
            <a:pPr>
              <a:buNone/>
            </a:pPr>
            <a:r>
              <a:rPr lang="sv-SE" sz="1800" dirty="0">
                <a:cs typeface="Calibri"/>
              </a:rPr>
              <a:t>Ulrika Östberg, läkare, MLU</a:t>
            </a:r>
            <a:endParaRPr lang="sv-SE" sz="1800" dirty="0">
              <a:ea typeface="+mn-lt"/>
              <a:cs typeface="+mn-lt"/>
            </a:endParaRPr>
          </a:p>
          <a:p>
            <a:pPr>
              <a:buNone/>
            </a:pPr>
            <a:r>
              <a:rPr lang="sv-SE" sz="1800" dirty="0">
                <a:cs typeface="Calibri"/>
              </a:rPr>
              <a:t>Line Samuelsson, läkare</a:t>
            </a:r>
            <a:endParaRPr lang="sv-SE" sz="1800" dirty="0">
              <a:ea typeface="+mn-lt"/>
              <a:cs typeface="+mn-lt"/>
            </a:endParaRPr>
          </a:p>
          <a:p>
            <a:pPr>
              <a:buNone/>
            </a:pPr>
            <a:r>
              <a:rPr lang="sv-SE" sz="1800" dirty="0">
                <a:cs typeface="Calibri"/>
              </a:rPr>
              <a:t>Jonas </a:t>
            </a:r>
            <a:r>
              <a:rPr lang="sv-SE" sz="1800" dirty="0" err="1">
                <a:cs typeface="Calibri"/>
              </a:rPr>
              <a:t>Tyden</a:t>
            </a:r>
            <a:r>
              <a:rPr lang="sv-SE" sz="1800" dirty="0">
                <a:cs typeface="Calibri"/>
              </a:rPr>
              <a:t>, läkare</a:t>
            </a:r>
            <a:endParaRPr lang="sv-SE" sz="1800" dirty="0"/>
          </a:p>
          <a:p>
            <a:pPr marL="0" indent="0">
              <a:buNone/>
            </a:pPr>
            <a:endParaRPr lang="sv-SE" dirty="0">
              <a:cs typeface="Calibri"/>
            </a:endParaRPr>
          </a:p>
          <a:p>
            <a:pPr>
              <a:buNone/>
            </a:pPr>
            <a:endParaRPr lang="sv-SE" sz="2400" dirty="0">
              <a:cs typeface="Calibri"/>
            </a:endParaRPr>
          </a:p>
          <a:p>
            <a:pPr marL="0" indent="0">
              <a:buNone/>
            </a:pPr>
            <a:endParaRPr lang="sv-SE" dirty="0">
              <a:cs typeface="Calibri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EBFDE9-B9C9-4AF8-AD6C-10D9039CE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Arbetssätt</a:t>
            </a:r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4D2E35E-F5CD-4CD8-93AD-54EBC06504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2851150"/>
            <a:ext cx="5389033" cy="3275013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ea typeface="+mn-lt"/>
                <a:cs typeface="+mn-lt"/>
              </a:rPr>
              <a:t>Uppdaterade PM – skrev inget nytt</a:t>
            </a:r>
          </a:p>
          <a:p>
            <a:pPr marL="0" indent="0">
              <a:buNone/>
            </a:pPr>
            <a:r>
              <a:rPr lang="sv-SE" dirty="0">
                <a:ea typeface="+mn-lt"/>
                <a:cs typeface="+mn-lt"/>
              </a:rPr>
              <a:t>Diskuterade med varandra</a:t>
            </a:r>
            <a:endParaRPr lang="sv-SE" dirty="0"/>
          </a:p>
          <a:p>
            <a:pPr marL="0" indent="0">
              <a:buNone/>
            </a:pPr>
            <a:r>
              <a:rPr lang="sv-SE" dirty="0">
                <a:ea typeface="+mn-lt"/>
                <a:cs typeface="+mn-lt"/>
              </a:rPr>
              <a:t>Rapporterade in alla frågor</a:t>
            </a:r>
            <a:endParaRPr lang="sv-SE" dirty="0"/>
          </a:p>
          <a:p>
            <a:pPr marL="0" indent="0">
              <a:buNone/>
            </a:pPr>
            <a:endParaRPr lang="sv-SE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sv-SE" dirty="0">
                <a:ea typeface="+mn-lt"/>
                <a:cs typeface="+mn-lt"/>
              </a:rPr>
              <a:t>Tidsåtgång två heldagar för Teamet samt en hel del eget arbete.</a:t>
            </a:r>
            <a:endParaRPr lang="sv-SE" dirty="0">
              <a:cs typeface="Calibri"/>
            </a:endParaRP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EEF000-B21B-4DA8-B396-505F1748D484}" type="datetime1">
              <a:rPr lang="sv-SE" smtClean="0"/>
              <a:t>2022-05-27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3BDD003-ED08-4E8B-8FD9-7933303E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Svenska Intensivvårdsregistret - SIR</a:t>
            </a:r>
          </a:p>
        </p:txBody>
      </p:sp>
    </p:spTree>
    <p:extLst>
      <p:ext uri="{BB962C8B-B14F-4D97-AF65-F5344CB8AC3E}">
        <p14:creationId xmlns:p14="http://schemas.microsoft.com/office/powerpoint/2010/main" val="1406088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97D36D-8928-46D5-BEC8-689818B59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Hur gjorde vi i Östersund?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71894F-2A40-4337-B929-FE47137FD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1535113"/>
            <a:ext cx="11369737" cy="516498"/>
          </a:xfrm>
        </p:spPr>
        <p:txBody>
          <a:bodyPr/>
          <a:lstStyle/>
          <a:p>
            <a:r>
              <a:rPr lang="sv-SE">
                <a:ea typeface="+mn-lt"/>
                <a:cs typeface="+mn-lt"/>
              </a:rPr>
              <a:t>Till sist fick vi besök av SIR hösten 2019</a:t>
            </a:r>
            <a:endParaRPr lang="sv-SE">
              <a:cs typeface="Calibri"/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0574ACEC-A5E6-47DE-B899-EC78D16B86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sv-SE">
              <a:cs typeface="Calibri"/>
            </a:endParaRPr>
          </a:p>
          <a:p>
            <a:pPr marL="0" indent="0" algn="ctr">
              <a:buNone/>
            </a:pPr>
            <a:endParaRPr lang="sv-SE">
              <a:cs typeface="Calibri"/>
            </a:endParaRPr>
          </a:p>
          <a:p>
            <a:pPr marL="0" indent="0" algn="ctr">
              <a:buNone/>
            </a:pPr>
            <a:endParaRPr lang="sv-SE">
              <a:cs typeface="Calibri"/>
            </a:endParaRPr>
          </a:p>
          <a:p>
            <a:pPr marL="0" indent="0">
              <a:buNone/>
            </a:pPr>
            <a:endParaRPr lang="sv-SE">
              <a:cs typeface="Calibri"/>
            </a:endParaRPr>
          </a:p>
          <a:p>
            <a:pPr>
              <a:buNone/>
            </a:pPr>
            <a:endParaRPr lang="sv-SE" sz="2400">
              <a:cs typeface="Calibri"/>
            </a:endParaRPr>
          </a:p>
          <a:p>
            <a:pPr marL="0" indent="0">
              <a:buNone/>
            </a:pPr>
            <a:endParaRPr lang="sv-SE">
              <a:cs typeface="Calibri"/>
            </a:endParaRPr>
          </a:p>
        </p:txBody>
      </p:sp>
      <p:pic>
        <p:nvPicPr>
          <p:cNvPr id="8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467D2CE0-BE4F-4961-AC33-C141197B86B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82265" y="2592561"/>
            <a:ext cx="8965390" cy="3422396"/>
          </a:xfrm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A85DD1-D727-4292-80F4-2936C7C6B1D4}" type="datetime1">
              <a:rPr lang="sv-SE" smtClean="0"/>
              <a:t>2022-05-27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3BDD003-ED08-4E8B-8FD9-7933303E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Svenska Intensivvårdsregistret - SIR</a:t>
            </a:r>
          </a:p>
        </p:txBody>
      </p:sp>
      <p:pic>
        <p:nvPicPr>
          <p:cNvPr id="9" name="Bildobjekt 9" descr="En bild som visar inomhus, tak, person, golv&#10;&#10;Automatiskt genererad beskrivning">
            <a:extLst>
              <a:ext uri="{FF2B5EF4-FFF2-40B4-BE49-F238E27FC236}">
                <a16:creationId xmlns:a16="http://schemas.microsoft.com/office/drawing/2014/main" id="{AE5A8499-EE15-4B5E-87FE-256FBB66E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548" y="1860565"/>
            <a:ext cx="5567080" cy="42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01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D3A769-2636-46E2-B271-0D54D8D51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885" y="100013"/>
            <a:ext cx="8549215" cy="1143000"/>
          </a:xfrm>
        </p:spPr>
        <p:txBody>
          <a:bodyPr/>
          <a:lstStyle/>
          <a:p>
            <a:pPr algn="ctr"/>
            <a:r>
              <a:rPr lang="sv-SE">
                <a:cs typeface="Calibri"/>
              </a:rPr>
              <a:t>Hur gjorde vi i Östersund?</a:t>
            </a:r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03989F7-AB0C-41E5-B0C5-0292CDA75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225" y="1535113"/>
            <a:ext cx="5720292" cy="639762"/>
          </a:xfrm>
        </p:spPr>
        <p:txBody>
          <a:bodyPr/>
          <a:lstStyle/>
          <a:p>
            <a:r>
              <a:rPr lang="sv-SE">
                <a:cs typeface="Calibri"/>
              </a:rPr>
              <a:t>RAPPORTEN</a:t>
            </a:r>
            <a:endParaRPr lang="sv-SE"/>
          </a:p>
        </p:txBody>
      </p:sp>
      <p:pic>
        <p:nvPicPr>
          <p:cNvPr id="9" name="Bildobjekt 9" descr="En bild som visar text, fågel, växt&#10;&#10;Automatiskt genererad beskrivning">
            <a:extLst>
              <a:ext uri="{FF2B5EF4-FFF2-40B4-BE49-F238E27FC236}">
                <a16:creationId xmlns:a16="http://schemas.microsoft.com/office/drawing/2014/main" id="{46C6669B-0F59-4D50-A910-25BE2D3E30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0258" y="2554801"/>
            <a:ext cx="3413873" cy="3090583"/>
          </a:xfrm>
        </p:spPr>
      </p:pic>
      <p:pic>
        <p:nvPicPr>
          <p:cNvPr id="10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6406B3C8-3B91-41F8-B48F-E01DCD1AB4C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360522" y="1343939"/>
            <a:ext cx="4670175" cy="3845431"/>
          </a:xfr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21E3EF-BAA2-43FD-B88A-06B93074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9D3A2-37EB-447A-8EAF-38D25F6D2D56}" type="datetime1">
              <a:rPr lang="sv-SE" smtClean="0"/>
              <a:t>2022-05-27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FEE7B9-D7D4-4E04-85FC-BF32E5049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Svenska Intensivvårdsregistret - SIR</a:t>
            </a:r>
          </a:p>
        </p:txBody>
      </p:sp>
      <p:pic>
        <p:nvPicPr>
          <p:cNvPr id="3" name="Bildobjekt 11" descr="En bild som visar text&#10;&#10;Automatiskt genererad beskrivning">
            <a:extLst>
              <a:ext uri="{FF2B5EF4-FFF2-40B4-BE49-F238E27FC236}">
                <a16:creationId xmlns:a16="http://schemas.microsoft.com/office/drawing/2014/main" id="{2BB8A746-B36B-4EF9-A3FD-8EAB29759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709828" y="2653927"/>
            <a:ext cx="4430880" cy="41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75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97D36D-8928-46D5-BEC8-689818B59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885" y="100013"/>
            <a:ext cx="7139515" cy="1143000"/>
          </a:xfrm>
        </p:spPr>
        <p:txBody>
          <a:bodyPr/>
          <a:lstStyle/>
          <a:p>
            <a:pPr algn="ctr"/>
            <a:r>
              <a:rPr lang="sv-SE" dirty="0">
                <a:cs typeface="Calibri"/>
              </a:rPr>
              <a:t>Hur gjorde vi i Östersund?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53533CF-9EEB-4D1D-A9F1-D670285BE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10967446" cy="639762"/>
          </a:xfrm>
        </p:spPr>
        <p:txBody>
          <a:bodyPr/>
          <a:lstStyle/>
          <a:p>
            <a:pPr algn="ctr"/>
            <a:r>
              <a:rPr lang="sv-SE" dirty="0">
                <a:cs typeface="Calibri"/>
              </a:rPr>
              <a:t>Kontraktet färdigt januari 2020</a:t>
            </a:r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0574ACEC-A5E6-47DE-B899-EC78D16B86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dirty="0">
              <a:cs typeface="Calibri"/>
            </a:endParaRPr>
          </a:p>
          <a:p>
            <a:pPr marL="0" indent="0" algn="ctr">
              <a:buNone/>
            </a:pPr>
            <a:endParaRPr lang="sv-SE" dirty="0">
              <a:cs typeface="Calibri"/>
            </a:endParaRPr>
          </a:p>
          <a:p>
            <a:pPr marL="0" indent="0" algn="ctr">
              <a:buNone/>
            </a:pPr>
            <a:endParaRPr lang="sv-SE" dirty="0">
              <a:cs typeface="Calibri"/>
            </a:endParaRPr>
          </a:p>
          <a:p>
            <a:pPr marL="0" indent="0">
              <a:buNone/>
            </a:pPr>
            <a:endParaRPr lang="sv-SE" dirty="0">
              <a:cs typeface="Calibri"/>
            </a:endParaRPr>
          </a:p>
          <a:p>
            <a:pPr>
              <a:buNone/>
            </a:pPr>
            <a:endParaRPr lang="sv-SE" sz="2400" dirty="0">
              <a:cs typeface="Calibri"/>
            </a:endParaRPr>
          </a:p>
          <a:p>
            <a:pPr marL="0" indent="0">
              <a:buNone/>
            </a:pPr>
            <a:endParaRPr lang="sv-SE" dirty="0">
              <a:cs typeface="Calibri"/>
            </a:endParaRPr>
          </a:p>
        </p:txBody>
      </p:sp>
      <p:pic>
        <p:nvPicPr>
          <p:cNvPr id="8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73C90B80-A465-491B-9828-B1429641ED8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038663" y="2720735"/>
            <a:ext cx="10106709" cy="3262978"/>
          </a:xfrm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B58A8F-3455-487E-BDA9-C7E0A5B1BEEC}" type="datetime1">
              <a:rPr lang="sv-SE" smtClean="0"/>
              <a:t>2022-05-27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3BDD003-ED08-4E8B-8FD9-7933303E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Svenska Intensivvårdsregistret - SIR</a:t>
            </a:r>
          </a:p>
        </p:txBody>
      </p:sp>
    </p:spTree>
    <p:extLst>
      <p:ext uri="{BB962C8B-B14F-4D97-AF65-F5344CB8AC3E}">
        <p14:creationId xmlns:p14="http://schemas.microsoft.com/office/powerpoint/2010/main" val="4076880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97D36D-8928-46D5-BEC8-689818B59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cs typeface="Calibri"/>
              </a:rPr>
              <a:t>Hur gjorde vi i Östersund?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3BDD003-ED08-4E8B-8FD9-7933303E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645272"/>
          </a:xfrm>
        </p:spPr>
        <p:txBody>
          <a:bodyPr/>
          <a:lstStyle/>
          <a:p>
            <a:pPr>
              <a:defRPr/>
            </a:pPr>
            <a:r>
              <a:rPr lang="sv-SE" dirty="0"/>
              <a:t>Svenska Intensivvårdsregistret - SIR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0574ACEC-A5E6-47DE-B899-EC78D16B8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776" y="1600201"/>
            <a:ext cx="6064624" cy="4525963"/>
          </a:xfrm>
        </p:spPr>
        <p:txBody>
          <a:bodyPr/>
          <a:lstStyle/>
          <a:p>
            <a:pPr marL="0" indent="0" algn="ctr">
              <a:buNone/>
            </a:pPr>
            <a:endParaRPr lang="sv-SE" dirty="0">
              <a:cs typeface="Calibri"/>
            </a:endParaRPr>
          </a:p>
          <a:p>
            <a:pPr marL="0" indent="0">
              <a:buNone/>
            </a:pPr>
            <a:r>
              <a:rPr lang="sv-SE" dirty="0">
                <a:cs typeface="Calibri"/>
              </a:rPr>
              <a:t>Dörren stängdes för uppföljningsarbete under våren...</a:t>
            </a:r>
          </a:p>
          <a:p>
            <a:pPr>
              <a:buNone/>
            </a:pPr>
            <a:endParaRPr lang="sv-SE" sz="2400" dirty="0">
              <a:cs typeface="Calibri"/>
            </a:endParaRPr>
          </a:p>
          <a:p>
            <a:pPr marL="0" indent="0">
              <a:buNone/>
            </a:pPr>
            <a:endParaRPr lang="sv-SE" dirty="0">
              <a:cs typeface="Calibri"/>
            </a:endParaRPr>
          </a:p>
        </p:txBody>
      </p:sp>
      <p:pic>
        <p:nvPicPr>
          <p:cNvPr id="4" name="Bildobjekt 5" descr="En bild som visar vägg, inomhus, golv, vit&#10;&#10;Automatiskt genererad beskrivning">
            <a:extLst>
              <a:ext uri="{FF2B5EF4-FFF2-40B4-BE49-F238E27FC236}">
                <a16:creationId xmlns:a16="http://schemas.microsoft.com/office/drawing/2014/main" id="{912B65B0-A62A-4DBA-9050-5678EEBF9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547" y="2832007"/>
            <a:ext cx="2743200" cy="2068044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52B3F5-E4FD-47BE-8060-9AC8898A7E56}" type="datetime1">
              <a:rPr lang="sv-SE" smtClean="0"/>
              <a:t>2022-05-27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8202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9EA94A-FFB4-47B4-9095-5F4169AC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54000"/>
            <a:ext cx="8648700" cy="1148176"/>
          </a:xfrm>
        </p:spPr>
        <p:txBody>
          <a:bodyPr/>
          <a:lstStyle/>
          <a:p>
            <a:pPr algn="ctr"/>
            <a:r>
              <a:rPr lang="sv-SE" dirty="0">
                <a:cs typeface="Calibri"/>
              </a:rPr>
              <a:t>Hur gjorde vi i Östersund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C8E20D-4592-42E6-BBD5-D38A5CCC1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822" y="1595119"/>
            <a:ext cx="7162401" cy="2430781"/>
          </a:xfrm>
        </p:spPr>
        <p:txBody>
          <a:bodyPr/>
          <a:lstStyle/>
          <a:p>
            <a:r>
              <a:rPr lang="sv-SE" dirty="0">
                <a:cs typeface="Calibri"/>
              </a:rPr>
              <a:t>Arbetet återupptogs sommar-höst 2020</a:t>
            </a:r>
          </a:p>
          <a:p>
            <a:r>
              <a:rPr lang="sv-SE" dirty="0">
                <a:cs typeface="Calibri"/>
              </a:rPr>
              <a:t>Samma grupp arbetade mycket individuellt </a:t>
            </a:r>
          </a:p>
          <a:p>
            <a:r>
              <a:rPr lang="sv-SE" dirty="0">
                <a:cs typeface="Calibri"/>
              </a:rPr>
              <a:t>2 dagar avsatta gemensamt</a:t>
            </a:r>
          </a:p>
          <a:p>
            <a:r>
              <a:rPr lang="sv-SE" dirty="0">
                <a:cs typeface="Calibri"/>
              </a:rPr>
              <a:t>Redovisningen sköts upp till februari 2021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A75C97-9A97-411B-AA51-9A6E8CEFA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006199-07DD-4B65-ADE4-6A810D4B3444}" type="datetime1">
              <a:rPr lang="sv-SE" smtClean="0"/>
              <a:t>2022-05-27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AE53BB-FF68-43AD-8548-4E0E9F02A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Svenska Intensivvårdsregistret - SIR</a:t>
            </a:r>
          </a:p>
        </p:txBody>
      </p:sp>
    </p:spTree>
    <p:extLst>
      <p:ext uri="{BB962C8B-B14F-4D97-AF65-F5344CB8AC3E}">
        <p14:creationId xmlns:p14="http://schemas.microsoft.com/office/powerpoint/2010/main" val="1962982748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Jämtland Härjedalen - grundmall 1">
  <a:themeElements>
    <a:clrScheme name="1 - Region Jämtland Härjedalen">
      <a:dk1>
        <a:srgbClr val="000000"/>
      </a:dk1>
      <a:lt1>
        <a:srgbClr val="FFFFFF"/>
      </a:lt1>
      <a:dk2>
        <a:srgbClr val="ACA39A"/>
      </a:dk2>
      <a:lt2>
        <a:srgbClr val="FFFFFF"/>
      </a:lt2>
      <a:accent1>
        <a:srgbClr val="97D700"/>
      </a:accent1>
      <a:accent2>
        <a:srgbClr val="D539B5"/>
      </a:accent2>
      <a:accent3>
        <a:srgbClr val="00AEC7"/>
      </a:accent3>
      <a:accent4>
        <a:srgbClr val="84329B"/>
      </a:accent4>
      <a:accent5>
        <a:srgbClr val="64A70B"/>
      </a:accent5>
      <a:accent6>
        <a:srgbClr val="ACA39A"/>
      </a:accent6>
      <a:hlink>
        <a:srgbClr val="000000"/>
      </a:hlink>
      <a:folHlink>
        <a:srgbClr val="796E65"/>
      </a:folHlink>
    </a:clrScheme>
    <a:fontScheme name="RJH - Rubrik Arial Narrow -  Bröd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B4FCD84-60C7-4CD4-828A-4B73F38676EC}" vid="{303D9469-CD6E-4BA8-986A-1BE8C95A53D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828EBBAB922E84FA05BE3BFB77B89DF" ma:contentTypeVersion="3" ma:contentTypeDescription="Skapa ett nytt dokument." ma:contentTypeScope="" ma:versionID="91ac3101d9a46d994c4a2e8d0558ec79">
  <xsd:schema xmlns:xsd="http://www.w3.org/2001/XMLSchema" xmlns:xs="http://www.w3.org/2001/XMLSchema" xmlns:p="http://schemas.microsoft.com/office/2006/metadata/properties" xmlns:ns2="6005d836-9024-46a6-80f4-b2f6caeeb8e2" targetNamespace="http://schemas.microsoft.com/office/2006/metadata/properties" ma:root="true" ma:fieldsID="b1ebfbd0ddfcbe1784038078ac7fe07f" ns2:_="">
    <xsd:import namespace="6005d836-9024-46a6-80f4-b2f6caeeb8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05d836-9024-46a6-80f4-b2f6caeeb8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DF12EB-EE4F-43C6-B52E-A668CCDFBF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05d836-9024-46a6-80f4-b2f6caeeb8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6DA04C-F945-425E-B3E7-5FE20055166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C6573BB-E0F2-42F2-B007-3B6AEA4A42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183</Words>
  <Application>Microsoft Office PowerPoint</Application>
  <PresentationFormat>Bredbild</PresentationFormat>
  <Paragraphs>55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Verdana</vt:lpstr>
      <vt:lpstr>Wingdings</vt:lpstr>
      <vt:lpstr>Region Jämtland Härjedalen - grundmall 1</vt:lpstr>
      <vt:lpstr>Hur gjorde vi i Östersund?</vt:lpstr>
      <vt:lpstr>Hur gjorde vi i Östersund?</vt:lpstr>
      <vt:lpstr>Hur gjorde vi i Östersund?</vt:lpstr>
      <vt:lpstr>Hur gjorde vi i Östersund?</vt:lpstr>
      <vt:lpstr>Hur gjorde vi i Östersund?</vt:lpstr>
      <vt:lpstr>Hur gjorde vi i Östersund?</vt:lpstr>
      <vt:lpstr>Hur gjorde vi i Östersund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Line Samuelsson</dc:creator>
  <cp:lastModifiedBy>Frida  Lundin</cp:lastModifiedBy>
  <cp:revision>4</cp:revision>
  <dcterms:created xsi:type="dcterms:W3CDTF">2022-03-14T06:52:54Z</dcterms:created>
  <dcterms:modified xsi:type="dcterms:W3CDTF">2022-05-27T09:35:45Z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0x0101003828EBBAB922E84FA05BE3BFB77B89DF</vt:lpwstr>
  </property>
</Properties>
</file>