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14"/>
  </p:notesMasterIdLst>
  <p:sldIdLst>
    <p:sldId id="277" r:id="rId5"/>
    <p:sldId id="276" r:id="rId6"/>
    <p:sldId id="275" r:id="rId7"/>
    <p:sldId id="271" r:id="rId8"/>
    <p:sldId id="297" r:id="rId9"/>
    <p:sldId id="298" r:id="rId10"/>
    <p:sldId id="299" r:id="rId11"/>
    <p:sldId id="266" r:id="rId12"/>
    <p:sldId id="279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8F8FC-88E6-4EAA-BD2C-42B478906125}" type="datetimeFigureOut">
              <a:rPr lang="sv-SE"/>
              <a:t>2022-05-27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1F3E-DEA4-4338-8845-9D0D66450409}" type="slidenum">
              <a:rPr lang="sv-SE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075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IntensivvårdsregistretSvenska Intensivvårdsregistret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6E879C-2162-4D1E-999B-D1482B56E4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41990" name="Platshållare för bild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D94FC8-6A57-427A-AFEA-1EB3BBE3FF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1" name="Platshållare för sidfot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</a:t>
            </a:r>
          </a:p>
        </p:txBody>
      </p:sp>
    </p:spTree>
    <p:extLst>
      <p:ext uri="{BB962C8B-B14F-4D97-AF65-F5344CB8AC3E}">
        <p14:creationId xmlns:p14="http://schemas.microsoft.com/office/powerpoint/2010/main" val="401312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IntensivvårdsregistretSvenska Intensivvårdsregistret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6E879C-2162-4D1E-999B-D1482B56E4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41990" name="Platshållare för bild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D94FC8-6A57-427A-AFEA-1EB3BBE3FF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1" name="Platshållare för sidfot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</a:t>
            </a:r>
          </a:p>
        </p:txBody>
      </p:sp>
    </p:spTree>
    <p:extLst>
      <p:ext uri="{BB962C8B-B14F-4D97-AF65-F5344CB8AC3E}">
        <p14:creationId xmlns:p14="http://schemas.microsoft.com/office/powerpoint/2010/main" val="295931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IntensivvårdsregistretSvenska Intensivvårdsregistret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6E879C-2162-4D1E-999B-D1482B56E4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41990" name="Platshållare för bild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D94FC8-6A57-427A-AFEA-1EB3BBE3FF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1" name="Platshållare för sidfot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</a:t>
            </a:r>
          </a:p>
        </p:txBody>
      </p:sp>
    </p:spTree>
    <p:extLst>
      <p:ext uri="{BB962C8B-B14F-4D97-AF65-F5344CB8AC3E}">
        <p14:creationId xmlns:p14="http://schemas.microsoft.com/office/powerpoint/2010/main" val="181764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IntensivvårdsregistretSvenska Intensivvårdsregistret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6E879C-2162-4D1E-999B-D1482B56E4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41990" name="Platshållare för bild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D94FC8-6A57-427A-AFEA-1EB3BBE3FF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1" name="Platshållare för sidfot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</a:t>
            </a:r>
          </a:p>
        </p:txBody>
      </p:sp>
    </p:spTree>
    <p:extLst>
      <p:ext uri="{BB962C8B-B14F-4D97-AF65-F5344CB8AC3E}">
        <p14:creationId xmlns:p14="http://schemas.microsoft.com/office/powerpoint/2010/main" val="91113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IntensivvårdsregistretSvenska Intensivvårdsregistret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6E879C-2162-4D1E-999B-D1482B56E4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41990" name="Platshållare för bild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D94FC8-6A57-427A-AFEA-1EB3BBE3FF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1" name="Platshållare för sidfot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</a:t>
            </a:r>
          </a:p>
        </p:txBody>
      </p:sp>
    </p:spTree>
    <p:extLst>
      <p:ext uri="{BB962C8B-B14F-4D97-AF65-F5344CB8AC3E}">
        <p14:creationId xmlns:p14="http://schemas.microsoft.com/office/powerpoint/2010/main" val="279167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IntensivvårdsregistretSvenska Intensivvårdsregistret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6E879C-2162-4D1E-999B-D1482B56E4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41990" name="Platshållare för bild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D94FC8-6A57-427A-AFEA-1EB3BBE3FF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1" name="Platshållare för sidfot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</a:t>
            </a:r>
          </a:p>
        </p:txBody>
      </p:sp>
    </p:spTree>
    <p:extLst>
      <p:ext uri="{BB962C8B-B14F-4D97-AF65-F5344CB8AC3E}">
        <p14:creationId xmlns:p14="http://schemas.microsoft.com/office/powerpoint/2010/main" val="22490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IntensivvårdsregistretSvenska Intensivvårdsregistret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6E879C-2162-4D1E-999B-D1482B56E4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8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  <p:sp>
        <p:nvSpPr>
          <p:cNvPr id="41990" name="Platshållare för bild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D94FC8-6A57-427A-AFEA-1EB3BBE3FF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991" name="Platshållare för sidfot 4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Svenska Intensivvårdsregistret</a:t>
            </a:r>
          </a:p>
        </p:txBody>
      </p:sp>
    </p:spTree>
    <p:extLst>
      <p:ext uri="{BB962C8B-B14F-4D97-AF65-F5344CB8AC3E}">
        <p14:creationId xmlns:p14="http://schemas.microsoft.com/office/powerpoint/2010/main" val="250796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D4E1A9-C22D-4CE2-8833-78F4BC8DBF36}" type="datetime1">
              <a:rPr lang="sv-SE" smtClean="0"/>
              <a:t>2022-05-27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2DB25-00C5-4A61-A0E0-7BE80FAE94CB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4580"/>
            <a:ext cx="1193294" cy="11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4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885" y="100013"/>
            <a:ext cx="10210169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1376454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3452-1FF7-4B07-9998-75B2E7CDDE07}" type="datetime1">
              <a:rPr lang="sv-SE" smtClean="0"/>
              <a:t>2022-05-27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91BDD-08DA-42A4-9B1B-D434A442F9C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6364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1556793"/>
            <a:ext cx="2743200" cy="456937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1556793"/>
            <a:ext cx="8026400" cy="456937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C247-BFD7-40DA-973B-3A6D315C4BFF}" type="datetime1">
              <a:rPr lang="sv-SE" smtClean="0"/>
              <a:t>2022-05-27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704DD-673E-4A0F-8413-1C836C12B07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4824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885" y="100013"/>
            <a:ext cx="9806515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7EEE-7EA2-4662-8405-103E30F3EBB1}" type="datetime1">
              <a:rPr lang="sv-SE" smtClean="0"/>
              <a:t>2022-05-27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3602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510B-2701-4DCD-A107-BA5AF8859DB0}" type="datetime1">
              <a:rPr lang="sv-SE" smtClean="0"/>
              <a:t>2022-05-27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37D77-0514-4624-9860-BC3ED5BAA8E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5019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885" y="100013"/>
            <a:ext cx="9806515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603B-0A99-4398-9F47-0D18AF75A537}" type="datetime1">
              <a:rPr lang="sv-SE" smtClean="0"/>
              <a:t>2022-05-27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2D907-FE80-445C-830A-3F9B40E9465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0698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5885" y="100013"/>
            <a:ext cx="98065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6F9-9E4E-4E24-A700-F9CE185ABBF4}" type="datetime1">
              <a:rPr lang="sv-SE" smtClean="0"/>
              <a:t>2022-05-27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6353-5D62-4F38-A324-F8D760C5880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7855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8DC8-14E9-4544-82C0-42A42BCFD63A}" type="datetime1">
              <a:rPr lang="sv-SE" smtClean="0"/>
              <a:t>2022-05-27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2369-29A2-4DFF-8797-3B3E9D8C73F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2038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B063-DC3F-4220-B141-4BAD2C6A0C17}" type="datetime1">
              <a:rPr lang="sv-SE" smtClean="0"/>
              <a:t>2022-05-27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568E9-1E75-42D2-8750-2E3E2E5D13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5692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3" y="1484784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2708921"/>
            <a:ext cx="4011084" cy="3417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42AE-9E56-47CD-9ED2-F2578C6152B6}" type="datetime1">
              <a:rPr lang="sv-SE" smtClean="0"/>
              <a:t>2022-05-27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EF196-301D-46D8-B699-BE970B6293E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6744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17078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01A9-ABE4-44D8-80F5-DE8BE4A1EFB3}" type="datetime1">
              <a:rPr lang="sv-SE" smtClean="0"/>
              <a:t>2022-05-27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222FC-D5E2-43FE-8268-E3A116454B2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1385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775885" y="100013"/>
            <a:ext cx="102044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000131-5624-46DD-BEBA-FACE1B8F345B}" type="datetime1">
              <a:rPr lang="sv-SE" smtClean="0"/>
              <a:t>2022-05-27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71D8F93-925F-4934-B191-201E268138DF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1031" name="Bildobjekt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0013"/>
            <a:ext cx="1193294" cy="11247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EBADFC-9A1B-4E3B-AEF4-C0E26E2B2849}"/>
              </a:ext>
            </a:extLst>
          </p:cNvPr>
          <p:cNvSpPr txBox="1">
            <a:spLocks/>
          </p:cNvSpPr>
          <p:nvPr/>
        </p:nvSpPr>
        <p:spPr bwMode="auto">
          <a:xfrm>
            <a:off x="1524000" y="1612220"/>
            <a:ext cx="9144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sv-SE"/>
              <a:t>Säker Kvalitet Intensivvård</a:t>
            </a:r>
          </a:p>
          <a:p>
            <a:r>
              <a:rPr lang="sv-SE"/>
              <a:t>SIR </a:t>
            </a:r>
            <a:r>
              <a:rPr lang="sv-SE" err="1"/>
              <a:t>Audit</a:t>
            </a:r>
            <a:endParaRPr lang="sv-SE">
              <a:cs typeface="Calibri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F37CE4D-D34D-4C11-BD10-18D179300F41}"/>
              </a:ext>
            </a:extLst>
          </p:cNvPr>
          <p:cNvSpPr txBox="1">
            <a:spLocks/>
          </p:cNvSpPr>
          <p:nvPr/>
        </p:nvSpPr>
        <p:spPr bwMode="auto">
          <a:xfrm>
            <a:off x="1524000" y="3942315"/>
            <a:ext cx="9144000" cy="259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/>
              <a:t>Vår Gård 2022- Digitalt</a:t>
            </a:r>
            <a:endParaRPr lang="sv-SE" sz="2400">
              <a:cs typeface="Calibri"/>
            </a:endParaRPr>
          </a:p>
          <a:p>
            <a:r>
              <a:rPr lang="sv-SE" sz="2400">
                <a:cs typeface="Calibri"/>
              </a:rPr>
              <a:t>Line Samuelsson</a:t>
            </a:r>
          </a:p>
          <a:p>
            <a:r>
              <a:rPr lang="sv-SE" sz="2400">
                <a:cs typeface="Calibri"/>
              </a:rPr>
              <a:t>Magnus von Seth</a:t>
            </a:r>
          </a:p>
          <a:p>
            <a:r>
              <a:rPr lang="sv-SE" sz="2400"/>
              <a:t>Peter Nordlund</a:t>
            </a:r>
            <a:endParaRPr lang="sv-SE" sz="2400">
              <a:cs typeface="Calibri"/>
            </a:endParaRPr>
          </a:p>
          <a:p>
            <a:endParaRPr lang="sv-SE" sz="2400">
              <a:cs typeface="Calibri"/>
            </a:endParaRPr>
          </a:p>
          <a:p>
            <a:endParaRPr lang="sv-SE" sz="2400">
              <a:cs typeface="Calibri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C816191-5ED0-4128-AA2A-3955B2FA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Svenska Intensivvårdsregistret - SIR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DCDD0-E83D-4713-A837-314E2023B48E}" type="datetime1">
              <a:rPr lang="sv-SE" smtClean="0"/>
              <a:t>2022-05-27</a:t>
            </a:fld>
            <a:endParaRPr lang="sv-SE"/>
          </a:p>
        </p:txBody>
      </p:sp>
      <p:pic>
        <p:nvPicPr>
          <p:cNvPr id="9" name="Bildobjekt 8" descr="En bild som visar text, hjul&#10;&#10;Automatiskt genererad beskrivning">
            <a:extLst>
              <a:ext uri="{FF2B5EF4-FFF2-40B4-BE49-F238E27FC236}">
                <a16:creationId xmlns:a16="http://schemas.microsoft.com/office/drawing/2014/main" id="{756DF823-0CC6-47DC-862E-A311D721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524"/>
            <a:ext cx="703231" cy="7032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52442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D78424-C575-4951-9F36-36374BD407DB}"/>
              </a:ext>
            </a:extLst>
          </p:cNvPr>
          <p:cNvSpPr txBox="1">
            <a:spLocks/>
          </p:cNvSpPr>
          <p:nvPr/>
        </p:nvSpPr>
        <p:spPr bwMode="auto">
          <a:xfrm>
            <a:off x="3284000" y="69656"/>
            <a:ext cx="562480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sv-SE">
                <a:solidFill>
                  <a:schemeClr val="bg1"/>
                </a:solidFill>
              </a:rPr>
              <a:t>Varför?</a:t>
            </a:r>
            <a:endParaRPr lang="sv-SE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34E6B1-2B6B-46A1-825D-69A12A8F98DE}"/>
              </a:ext>
            </a:extLst>
          </p:cNvPr>
          <p:cNvSpPr txBox="1">
            <a:spLocks/>
          </p:cNvSpPr>
          <p:nvPr/>
        </p:nvSpPr>
        <p:spPr bwMode="auto">
          <a:xfrm>
            <a:off x="845975" y="1505221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har char="•"/>
            </a:pPr>
            <a:r>
              <a:rPr lang="sv-SE"/>
              <a:t>Höja och utvärdera kvaliteten i inrapporterade SIR data</a:t>
            </a:r>
            <a:r>
              <a:rPr lang="en-US"/>
              <a:t>​</a:t>
            </a:r>
            <a:endParaRPr lang="sv-SE">
              <a:cs typeface="Calibri"/>
            </a:endParaRPr>
          </a:p>
          <a:p>
            <a:pPr marL="457200" indent="-457200" algn="l">
              <a:buChar char="•"/>
            </a:pPr>
            <a:r>
              <a:rPr lang="sv-SE"/>
              <a:t>Bidra till att höja kvaliteten på intensivvården lokalt och nationellt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marL="457200" indent="-457200" algn="l">
              <a:buChar char="•"/>
            </a:pPr>
            <a:r>
              <a:rPr lang="sv-SE"/>
              <a:t>Stimulera till kvalitetsförbättrande uppföljning lokalt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marL="457200" indent="-457200" algn="l">
              <a:buChar char="•"/>
            </a:pPr>
            <a:r>
              <a:rPr lang="sv-SE"/>
              <a:t>Bidra till utbyte av kunskap och erfarenheter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marL="457200" indent="-457200" algn="l">
              <a:buChar char="•"/>
            </a:pPr>
            <a:endParaRPr lang="sv-SE">
              <a:cs typeface="Calibri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2A8353-D138-43AB-8844-8E123FAC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Svenska Intensivvårdsregistret - SIR</a:t>
            </a:r>
          </a:p>
        </p:txBody>
      </p:sp>
      <p:pic>
        <p:nvPicPr>
          <p:cNvPr id="5" name="Bildobjekt 5" descr="En bild som visar LEGO, leksak, inomhus, full av färg&#10;&#10;Automatiskt genererad beskrivning">
            <a:extLst>
              <a:ext uri="{FF2B5EF4-FFF2-40B4-BE49-F238E27FC236}">
                <a16:creationId xmlns:a16="http://schemas.microsoft.com/office/drawing/2014/main" id="{3B868243-8D66-4FA9-92D7-C9E2B949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664" y="4490970"/>
            <a:ext cx="3348349" cy="1867309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52159-DCA5-4F2D-AAB5-796ED4A79787}" type="datetime1">
              <a:rPr lang="sv-SE" smtClean="0"/>
              <a:t>2022-05-27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50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62140"/>
            <a:ext cx="10363200" cy="1470025"/>
          </a:xfrm>
        </p:spPr>
        <p:txBody>
          <a:bodyPr/>
          <a:lstStyle/>
          <a:p>
            <a:r>
              <a:rPr lang="sv-SE">
                <a:solidFill>
                  <a:schemeClr val="bg1"/>
                </a:solidFill>
                <a:ea typeface="+mj-lt"/>
                <a:cs typeface="+mj-lt"/>
              </a:rPr>
              <a:t>Hur?</a:t>
            </a:r>
            <a:endParaRPr lang="sv-SE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545842" y="1918995"/>
            <a:ext cx="11092542" cy="3841531"/>
          </a:xfrm>
        </p:spPr>
        <p:txBody>
          <a:bodyPr/>
          <a:lstStyle/>
          <a:p>
            <a:pPr marL="28575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Självvärderingsfrågor inom 5 områden med relation till registerdata samt arbetssätt och förhållande till riktlinjer</a:t>
            </a:r>
            <a:endParaRPr lang="en-US">
              <a:ea typeface="+mn-lt"/>
              <a:cs typeface="+mn-lt"/>
            </a:endParaRP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Besök med genomgång av svaren med ledning och personal</a:t>
            </a:r>
            <a:endParaRPr lang="en-US">
              <a:ea typeface="+mn-lt"/>
              <a:cs typeface="+mn-lt"/>
            </a:endParaRP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Återrapport med intryck och förbättrings/ förändringsförslag</a:t>
            </a:r>
            <a:endParaRPr lang="en-US">
              <a:ea typeface="+mn-lt"/>
              <a:cs typeface="+mn-lt"/>
            </a:endParaRP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sv-SE" err="1">
                <a:ea typeface="+mn-lt"/>
                <a:cs typeface="+mn-lt"/>
              </a:rPr>
              <a:t>Åtgärdsöverenskommelse</a:t>
            </a:r>
            <a:r>
              <a:rPr lang="sv-SE">
                <a:ea typeface="+mn-lt"/>
                <a:cs typeface="+mn-lt"/>
              </a:rPr>
              <a:t> skriftligt för arbete inom utvalda områden</a:t>
            </a:r>
            <a:endParaRPr lang="en-US">
              <a:ea typeface="+mn-lt"/>
              <a:cs typeface="+mn-lt"/>
            </a:endParaRP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Uppföljning av överenskommelsen</a:t>
            </a:r>
            <a:endParaRPr lang="en-US">
              <a:ea typeface="+mn-lt"/>
              <a:cs typeface="+mn-lt"/>
            </a:endParaRPr>
          </a:p>
          <a:p>
            <a:endParaRPr lang="sv-SE">
              <a:cs typeface="Calibri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78832CD-3E30-449E-83F1-2C1ECD61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Svenska Intensivvårdsregistret - SIR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14EAE-A02C-4043-AC91-DFAF5FF8FF42}" type="datetime1">
              <a:rPr lang="sv-SE" smtClean="0"/>
              <a:t>2022-05-27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47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10A8AD-901D-440D-9E5B-B7C0C4224B44}"/>
              </a:ext>
            </a:extLst>
          </p:cNvPr>
          <p:cNvSpPr txBox="1">
            <a:spLocks/>
          </p:cNvSpPr>
          <p:nvPr/>
        </p:nvSpPr>
        <p:spPr bwMode="auto">
          <a:xfrm>
            <a:off x="838200" y="23003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sv-SE">
                <a:solidFill>
                  <a:schemeClr val="bg1"/>
                </a:solidFill>
              </a:rPr>
              <a:t>Vad händer nu?</a:t>
            </a:r>
            <a:endParaRPr lang="sv-SE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6D4B540-EA10-4DD9-A6A5-A45D27DEEDC6}"/>
              </a:ext>
            </a:extLst>
          </p:cNvPr>
          <p:cNvSpPr txBox="1"/>
          <p:nvPr/>
        </p:nvSpPr>
        <p:spPr>
          <a:xfrm>
            <a:off x="835051" y="1954125"/>
            <a:ext cx="655168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sv-SE" sz="2800">
                <a:ea typeface="+mn-lt"/>
                <a:cs typeface="+mn-lt"/>
              </a:rPr>
              <a:t>Hudiksvall, Uppsala, Östersund, Södertälje, Kalmar och Huddinge är besökta</a:t>
            </a:r>
            <a:endParaRPr lang="sv-SE" sz="2800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sv-SE" sz="2800">
                <a:cs typeface="Arial"/>
              </a:rPr>
              <a:t>Jönköping, Värnamo, Eksjö, Växjö, Ljungby och Ö-vik är klara för besök Hösten 2022 liksom troligen Sunderbyn, Norrköping, Sundsvall. Umeå, Kristianstad, Västerås väntar vi på besked från</a:t>
            </a:r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B916292-5FF9-460E-9AA1-852B71E6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Svenska Intensivvårdsregistret - SIR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B950F-0EB9-4250-92BB-BE69D828A022}" type="datetime1">
              <a:rPr lang="sv-SE" smtClean="0"/>
              <a:t>2022-05-27</a:t>
            </a:fld>
            <a:endParaRPr lang="sv-SE"/>
          </a:p>
        </p:txBody>
      </p:sp>
      <p:pic>
        <p:nvPicPr>
          <p:cNvPr id="5" name="Bildobjekt 6" descr="En bild som visar karta&#10;&#10;Automatiskt genererad beskrivning">
            <a:extLst>
              <a:ext uri="{FF2B5EF4-FFF2-40B4-BE49-F238E27FC236}">
                <a16:creationId xmlns:a16="http://schemas.microsoft.com/office/drawing/2014/main" id="{0C248E43-8276-481A-90AD-54A746A1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83" y="7042"/>
            <a:ext cx="2854756" cy="6625492"/>
          </a:xfrm>
          <a:prstGeom prst="rect">
            <a:avLst/>
          </a:prstGeom>
        </p:spPr>
      </p:pic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4BF7E1D3-CF2D-46A8-9657-84A34607D935}"/>
              </a:ext>
            </a:extLst>
          </p:cNvPr>
          <p:cNvSpPr/>
          <p:nvPr/>
        </p:nvSpPr>
        <p:spPr>
          <a:xfrm>
            <a:off x="8901722" y="5316412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359606EC-AF28-4B93-BAD4-2802C71BD667}"/>
              </a:ext>
            </a:extLst>
          </p:cNvPr>
          <p:cNvSpPr/>
          <p:nvPr/>
        </p:nvSpPr>
        <p:spPr>
          <a:xfrm>
            <a:off x="9175261" y="5375028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39D7AD70-AB51-4F4A-8ABA-72687524714F}"/>
              </a:ext>
            </a:extLst>
          </p:cNvPr>
          <p:cNvSpPr/>
          <p:nvPr/>
        </p:nvSpPr>
        <p:spPr>
          <a:xfrm>
            <a:off x="8901722" y="5550874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1ACEA314-5247-4D06-BD91-1519EF9A449D}"/>
              </a:ext>
            </a:extLst>
          </p:cNvPr>
          <p:cNvSpPr/>
          <p:nvPr/>
        </p:nvSpPr>
        <p:spPr>
          <a:xfrm>
            <a:off x="8784491" y="5765797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21100411-F98A-487F-BC7C-F9B9A436D9C6}"/>
              </a:ext>
            </a:extLst>
          </p:cNvPr>
          <p:cNvSpPr/>
          <p:nvPr/>
        </p:nvSpPr>
        <p:spPr>
          <a:xfrm>
            <a:off x="9126414" y="5726720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rundade hörn 14">
            <a:extLst>
              <a:ext uri="{FF2B5EF4-FFF2-40B4-BE49-F238E27FC236}">
                <a16:creationId xmlns:a16="http://schemas.microsoft.com/office/drawing/2014/main" id="{359606EC-AF28-4B93-BAD4-2802C71BD667}"/>
              </a:ext>
            </a:extLst>
          </p:cNvPr>
          <p:cNvSpPr/>
          <p:nvPr/>
        </p:nvSpPr>
        <p:spPr>
          <a:xfrm>
            <a:off x="9991969" y="2721705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: rundade hörn 14">
            <a:extLst>
              <a:ext uri="{FF2B5EF4-FFF2-40B4-BE49-F238E27FC236}">
                <a16:creationId xmlns:a16="http://schemas.microsoft.com/office/drawing/2014/main" id="{359606EC-AF28-4B93-BAD4-2802C71BD667}"/>
              </a:ext>
            </a:extLst>
          </p:cNvPr>
          <p:cNvSpPr/>
          <p:nvPr/>
        </p:nvSpPr>
        <p:spPr>
          <a:xfrm>
            <a:off x="10562492" y="1563421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: rundade hörn 14">
            <a:extLst>
              <a:ext uri="{FF2B5EF4-FFF2-40B4-BE49-F238E27FC236}">
                <a16:creationId xmlns:a16="http://schemas.microsoft.com/office/drawing/2014/main" id="{359606EC-AF28-4B93-BAD4-2802C71BD667}"/>
              </a:ext>
            </a:extLst>
          </p:cNvPr>
          <p:cNvSpPr/>
          <p:nvPr/>
        </p:nvSpPr>
        <p:spPr>
          <a:xfrm>
            <a:off x="9444891" y="4904401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: rundade hörn 14">
            <a:extLst>
              <a:ext uri="{FF2B5EF4-FFF2-40B4-BE49-F238E27FC236}">
                <a16:creationId xmlns:a16="http://schemas.microsoft.com/office/drawing/2014/main" id="{359606EC-AF28-4B93-BAD4-2802C71BD667}"/>
              </a:ext>
            </a:extLst>
          </p:cNvPr>
          <p:cNvSpPr/>
          <p:nvPr/>
        </p:nvSpPr>
        <p:spPr>
          <a:xfrm>
            <a:off x="9721361" y="3143940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8B1A90C3-292C-4F6F-B2F6-03C308517D05}"/>
              </a:ext>
            </a:extLst>
          </p:cNvPr>
          <p:cNvSpPr/>
          <p:nvPr/>
        </p:nvSpPr>
        <p:spPr>
          <a:xfrm>
            <a:off x="9194799" y="2767345"/>
            <a:ext cx="390769" cy="1758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E63C65C1-DB4E-4396-B6E7-E09680E0678B}"/>
              </a:ext>
            </a:extLst>
          </p:cNvPr>
          <p:cNvSpPr/>
          <p:nvPr/>
        </p:nvSpPr>
        <p:spPr>
          <a:xfrm>
            <a:off x="9663719" y="3431916"/>
            <a:ext cx="390769" cy="1758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E97DE553-8B99-4FF9-B6BF-89FDAE6D83C0}"/>
              </a:ext>
            </a:extLst>
          </p:cNvPr>
          <p:cNvSpPr/>
          <p:nvPr/>
        </p:nvSpPr>
        <p:spPr>
          <a:xfrm>
            <a:off x="9859105" y="4310181"/>
            <a:ext cx="390769" cy="1758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21ACC461-D5C7-41BF-8C09-76B66B4F9E51}"/>
              </a:ext>
            </a:extLst>
          </p:cNvPr>
          <p:cNvSpPr/>
          <p:nvPr/>
        </p:nvSpPr>
        <p:spPr>
          <a:xfrm>
            <a:off x="9663722" y="4622796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A7A64FB5-643E-450B-81BA-BBABB8B817F1}"/>
              </a:ext>
            </a:extLst>
          </p:cNvPr>
          <p:cNvSpPr/>
          <p:nvPr/>
        </p:nvSpPr>
        <p:spPr>
          <a:xfrm>
            <a:off x="10025184" y="4642335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8">
            <a:extLst>
              <a:ext uri="{FF2B5EF4-FFF2-40B4-BE49-F238E27FC236}">
                <a16:creationId xmlns:a16="http://schemas.microsoft.com/office/drawing/2014/main" id="{038AB262-0EAD-4399-982A-7BE2EAB2FFF0}"/>
              </a:ext>
            </a:extLst>
          </p:cNvPr>
          <p:cNvSpPr/>
          <p:nvPr/>
        </p:nvSpPr>
        <p:spPr>
          <a:xfrm>
            <a:off x="9517184" y="5814643"/>
            <a:ext cx="390769" cy="1758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524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4EBAE2-3293-4C9C-9311-08F37C53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46" y="138891"/>
            <a:ext cx="9806515" cy="1143000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Vad har SIR sett hittills?</a:t>
            </a:r>
            <a:endParaRPr lang="sv-SE"/>
          </a:p>
        </p:txBody>
      </p:sp>
      <p:pic>
        <p:nvPicPr>
          <p:cNvPr id="6" name="Bildobjekt 6" descr="En bild som visar surikat, däggdjur, olika&#10;&#10;Automatiskt genererad beskrivning">
            <a:extLst>
              <a:ext uri="{FF2B5EF4-FFF2-40B4-BE49-F238E27FC236}">
                <a16:creationId xmlns:a16="http://schemas.microsoft.com/office/drawing/2014/main" id="{84482CE8-295B-4569-859B-09116DB06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23487"/>
            <a:ext cx="10972800" cy="4279392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1CB25E-14EE-4BCD-A237-EA37F0F2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48ED2-CBA4-4D75-973E-E1E0A0437380}" type="datetime1">
              <a:rPr lang="sv-SE" smtClean="0"/>
              <a:t>2022-05-27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D868B1-BD2F-4EC2-ADCD-3C05D7C0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Svenska Intensivvårdsregistret - SIR</a:t>
            </a:r>
          </a:p>
        </p:txBody>
      </p:sp>
    </p:spTree>
    <p:extLst>
      <p:ext uri="{BB962C8B-B14F-4D97-AF65-F5344CB8AC3E}">
        <p14:creationId xmlns:p14="http://schemas.microsoft.com/office/powerpoint/2010/main" val="192393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7A6CA2-2C85-4496-BE98-76C68FC8A48E}"/>
              </a:ext>
            </a:extLst>
          </p:cNvPr>
          <p:cNvSpPr txBox="1">
            <a:spLocks/>
          </p:cNvSpPr>
          <p:nvPr/>
        </p:nvSpPr>
        <p:spPr bwMode="auto">
          <a:xfrm>
            <a:off x="838200" y="-324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sv-SE">
                <a:solidFill>
                  <a:schemeClr val="bg1"/>
                </a:solidFill>
              </a:rPr>
              <a:t>Vad har SIR sett hittills?</a:t>
            </a:r>
            <a:endParaRPr lang="sv-SE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21D63A-2E16-43B6-96B6-C4F189639275}"/>
              </a:ext>
            </a:extLst>
          </p:cNvPr>
          <p:cNvSpPr txBox="1">
            <a:spLocks/>
          </p:cNvSpPr>
          <p:nvPr/>
        </p:nvSpPr>
        <p:spPr bwMode="auto">
          <a:xfrm>
            <a:off x="480527" y="1514015"/>
            <a:ext cx="11238722" cy="472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har char="•"/>
            </a:pPr>
            <a:r>
              <a:rPr lang="en-US" err="1">
                <a:ea typeface="+mn-lt"/>
                <a:cs typeface="+mn-lt"/>
              </a:rPr>
              <a:t>Rutiner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för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egenkontroll</a:t>
            </a:r>
            <a:r>
              <a:rPr lang="en-US">
                <a:ea typeface="+mn-lt"/>
                <a:cs typeface="+mn-lt"/>
              </a:rPr>
              <a:t> av </a:t>
            </a:r>
            <a:r>
              <a:rPr lang="en-US" err="1">
                <a:ea typeface="+mn-lt"/>
                <a:cs typeface="+mn-lt"/>
              </a:rPr>
              <a:t>registrerade</a:t>
            </a:r>
            <a:r>
              <a:rPr lang="en-US">
                <a:ea typeface="+mn-lt"/>
                <a:cs typeface="+mn-lt"/>
              </a:rPr>
              <a:t> data </a:t>
            </a:r>
            <a:r>
              <a:rPr lang="en-US" err="1">
                <a:ea typeface="+mn-lt"/>
                <a:cs typeface="+mn-lt"/>
              </a:rPr>
              <a:t>kan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förbättras</a:t>
            </a:r>
            <a:endParaRPr lang="sv-SE" err="1">
              <a:cs typeface="Calibri"/>
            </a:endParaRPr>
          </a:p>
          <a:p>
            <a:pPr marL="457200" indent="-457200" algn="l">
              <a:buChar char="•"/>
            </a:pPr>
            <a:r>
              <a:rPr lang="en-US" err="1">
                <a:ea typeface="+mn-lt"/>
                <a:cs typeface="+mn-lt"/>
              </a:rPr>
              <a:t>Kontrollera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dokumentation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registrering</a:t>
            </a:r>
            <a:r>
              <a:rPr lang="en-US">
                <a:ea typeface="+mn-lt"/>
                <a:cs typeface="+mn-lt"/>
              </a:rPr>
              <a:t> av </a:t>
            </a:r>
            <a:r>
              <a:rPr lang="en-US" err="1">
                <a:ea typeface="+mn-lt"/>
                <a:cs typeface="+mn-lt"/>
              </a:rPr>
              <a:t>behandlingsstrategi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på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ett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strukturerat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sätt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 marL="457200" indent="-457200" algn="l">
              <a:buChar char="•"/>
            </a:pPr>
            <a:r>
              <a:rPr lang="en-US" err="1">
                <a:ea typeface="+mn-lt"/>
                <a:cs typeface="+mn-lt"/>
              </a:rPr>
              <a:t>Förtydliga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praktiskt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underlätta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diagnoskodning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för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läkare</a:t>
            </a:r>
            <a:r>
              <a:rPr lang="en-US">
                <a:ea typeface="+mn-lt"/>
                <a:cs typeface="+mn-lt"/>
              </a:rPr>
              <a:t>.  </a:t>
            </a:r>
            <a:endParaRPr lang="en-US">
              <a:cs typeface="Calibri"/>
            </a:endParaRPr>
          </a:p>
          <a:p>
            <a:pPr marL="457200" indent="-457200" algn="l">
              <a:buChar char="•"/>
            </a:pPr>
            <a:r>
              <a:rPr lang="en-US" err="1">
                <a:ea typeface="+mn-lt"/>
                <a:cs typeface="+mn-lt"/>
              </a:rPr>
              <a:t>Över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tid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utveckla</a:t>
            </a:r>
            <a:r>
              <a:rPr lang="en-US">
                <a:ea typeface="+mn-lt"/>
                <a:cs typeface="+mn-lt"/>
              </a:rPr>
              <a:t> </a:t>
            </a:r>
            <a:r>
              <a:rPr lang="en-US" err="1">
                <a:ea typeface="+mn-lt"/>
                <a:cs typeface="+mn-lt"/>
              </a:rPr>
              <a:t>sederingsprojekt</a:t>
            </a:r>
            <a:r>
              <a:rPr lang="en-US">
                <a:ea typeface="+mn-lt"/>
                <a:cs typeface="+mn-lt"/>
              </a:rPr>
              <a:t> med </a:t>
            </a:r>
            <a:r>
              <a:rPr lang="en-US" err="1">
                <a:ea typeface="+mn-lt"/>
                <a:cs typeface="+mn-lt"/>
              </a:rPr>
              <a:t>skalor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åtgärder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inregistrering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pPr marL="457200" indent="-457200" algn="l">
              <a:buChar char="•"/>
            </a:pPr>
            <a:r>
              <a:rPr lang="en-US" err="1">
                <a:ea typeface="+mn-lt"/>
                <a:cs typeface="+mn-lt"/>
              </a:rPr>
              <a:t>Sepsissamordning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mellan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kliniker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som</a:t>
            </a:r>
            <a:r>
              <a:rPr lang="en-US">
                <a:ea typeface="+mn-lt"/>
                <a:cs typeface="+mn-lt"/>
              </a:rPr>
              <a:t> ex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Säker</a:t>
            </a:r>
            <a:r>
              <a:rPr lang="en-US">
                <a:ea typeface="+mn-lt"/>
                <a:cs typeface="+mn-lt"/>
              </a:rPr>
              <a:t> sepsis. </a:t>
            </a:r>
            <a:endParaRPr lang="en-US">
              <a:cs typeface="Calibri"/>
            </a:endParaRPr>
          </a:p>
          <a:p>
            <a:pPr marL="457200" indent="-457200" algn="l">
              <a:buChar char="•"/>
            </a:pPr>
            <a:r>
              <a:rPr lang="en-US" err="1">
                <a:ea typeface="+mn-lt"/>
                <a:cs typeface="+mn-lt"/>
              </a:rPr>
              <a:t>Ökad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regelbunden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tränings</a:t>
            </a:r>
            <a:r>
              <a:rPr lang="en-US">
                <a:ea typeface="+mn-lt"/>
                <a:cs typeface="+mn-lt"/>
              </a:rPr>
              <a:t>- </a:t>
            </a:r>
            <a:r>
              <a:rPr lang="en-US" err="1">
                <a:ea typeface="+mn-lt"/>
                <a:cs typeface="+mn-lt"/>
              </a:rPr>
              <a:t>och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simuleringsverksamhet</a:t>
            </a:r>
            <a:r>
              <a:rPr lang="en-US">
                <a:ea typeface="+mn-lt"/>
                <a:cs typeface="+mn-lt"/>
              </a:rPr>
              <a:t>. </a:t>
            </a:r>
            <a:endParaRPr lang="en-US">
              <a:cs typeface="Calibri"/>
            </a:endParaRPr>
          </a:p>
          <a:p>
            <a:pPr algn="l"/>
            <a:endParaRPr lang="en-US">
              <a:cs typeface="Calibri"/>
            </a:endParaRPr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318DE-870B-4DBB-B1C1-C8AFE59F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Svenska Intensivvårdsregistret - SIR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E4130D-91C3-4E16-B329-9AA9798FBC31}" type="datetime1">
              <a:rPr lang="sv-SE" smtClean="0"/>
              <a:t>2022-05-27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03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B1D4B2A7-3849-4ECC-BA2F-7F19579BAEE5}"/>
              </a:ext>
            </a:extLst>
          </p:cNvPr>
          <p:cNvSpPr txBox="1">
            <a:spLocks/>
          </p:cNvSpPr>
          <p:nvPr/>
        </p:nvSpPr>
        <p:spPr bwMode="auto">
          <a:xfrm>
            <a:off x="838200" y="11630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sv-SE">
                <a:solidFill>
                  <a:schemeClr val="bg1"/>
                </a:solidFill>
              </a:rPr>
              <a:t>Vad har SIR sett hittills?</a:t>
            </a:r>
            <a:endParaRPr lang="sv-SE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9CABB60-D141-4614-BC6A-B572562F7AB4}"/>
              </a:ext>
            </a:extLst>
          </p:cNvPr>
          <p:cNvSpPr txBox="1">
            <a:spLocks/>
          </p:cNvSpPr>
          <p:nvPr/>
        </p:nvSpPr>
        <p:spPr bwMode="auto">
          <a:xfrm>
            <a:off x="503853" y="1576808"/>
            <a:ext cx="11184293" cy="52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har char="•"/>
            </a:pPr>
            <a:r>
              <a:rPr lang="sv-SE" sz="2800"/>
              <a:t>Infektionsregistrering av VRI behöver utvecklas</a:t>
            </a:r>
            <a:endParaRPr lang="en-US" sz="2800">
              <a:cs typeface="Calibri"/>
            </a:endParaRPr>
          </a:p>
          <a:p>
            <a:pPr marL="457200" indent="-457200" algn="l">
              <a:buChar char="•"/>
            </a:pPr>
            <a:r>
              <a:rPr lang="sv-SE" sz="2800"/>
              <a:t>Kvalitetsgranska, utbilda i och hålla VTS-registrering systematiskt aktiv. </a:t>
            </a:r>
            <a:r>
              <a:rPr lang="en-US" sz="2800"/>
              <a:t>​</a:t>
            </a:r>
            <a:endParaRPr lang="en-US" sz="2800">
              <a:cs typeface="Calibri"/>
            </a:endParaRPr>
          </a:p>
          <a:p>
            <a:pPr marL="457200" indent="-457200" algn="l">
              <a:buChar char="•"/>
            </a:pPr>
            <a:r>
              <a:rPr lang="sv-SE" sz="2800"/>
              <a:t>Sträva efter en ökad delaktighet av all personal i vården kring patienten. </a:t>
            </a:r>
            <a:r>
              <a:rPr lang="en-US" sz="2800"/>
              <a:t>​</a:t>
            </a:r>
            <a:endParaRPr lang="en-US" sz="2800">
              <a:cs typeface="Calibri"/>
            </a:endParaRPr>
          </a:p>
          <a:p>
            <a:pPr marL="457200" indent="-457200" algn="l">
              <a:buChar char="•"/>
            </a:pPr>
            <a:r>
              <a:rPr lang="sv-SE" sz="2800"/>
              <a:t>Kvalitetssäkra överrapporteringen från intensivvården till vårdavdelningen. </a:t>
            </a:r>
          </a:p>
          <a:p>
            <a:pPr marL="457200" indent="-457200" algn="l">
              <a:buChar char="•"/>
            </a:pPr>
            <a:r>
              <a:rPr lang="sv-SE" sz="2800"/>
              <a:t>SIR data används flitigt i daglig verksamhet och i kvalitetsförbättrande syfte</a:t>
            </a:r>
            <a:r>
              <a:rPr lang="en-US" sz="2800"/>
              <a:t>​</a:t>
            </a:r>
            <a:endParaRPr lang="en-US" sz="2800">
              <a:cs typeface="Calibri"/>
            </a:endParaRPr>
          </a:p>
          <a:p>
            <a:pPr marL="457200" indent="-457200" algn="l">
              <a:buChar char="•"/>
            </a:pPr>
            <a:r>
              <a:rPr lang="sv-SE" sz="2800"/>
              <a:t>Mycket kunskap och engagemang och förändringsvilja finns lokalt</a:t>
            </a:r>
            <a:r>
              <a:rPr lang="en-US" sz="2800"/>
              <a:t>​</a:t>
            </a:r>
            <a:endParaRPr lang="en-US" sz="2800">
              <a:cs typeface="Calibri"/>
            </a:endParaRPr>
          </a:p>
          <a:p>
            <a:pPr marL="457200" indent="-457200" algn="l">
              <a:buChar char="•"/>
            </a:pPr>
            <a:r>
              <a:rPr lang="sv-SE" sz="2800"/>
              <a:t>Tid, personal och ekonomiskt tänkande är flaskhals</a:t>
            </a:r>
            <a:r>
              <a:rPr lang="en-US" sz="2800"/>
              <a:t>​</a:t>
            </a:r>
            <a:r>
              <a:rPr lang="en-US" sz="2800" err="1"/>
              <a:t>ar</a:t>
            </a:r>
            <a:endParaRPr lang="en-US" sz="2800">
              <a:cs typeface="Calibri"/>
            </a:endParaRPr>
          </a:p>
          <a:p>
            <a:endParaRPr lang="sv-SE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408FD88-3D22-4572-97CE-A556F5D7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Svenska Intensivvårdsregistret - SIR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B25A0-3EF1-45E7-BAE4-1C3E75EA4F31}" type="datetime1">
              <a:rPr lang="sv-SE" smtClean="0"/>
              <a:t>2022-05-27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03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7ED3A4DE-5951-4A79-99B0-EF1FDF117B9D}"/>
              </a:ext>
            </a:extLst>
          </p:cNvPr>
          <p:cNvSpPr txBox="1">
            <a:spLocks/>
          </p:cNvSpPr>
          <p:nvPr/>
        </p:nvSpPr>
        <p:spPr bwMode="auto">
          <a:xfrm>
            <a:off x="838200" y="-11695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sv-SE">
                <a:solidFill>
                  <a:schemeClr val="bg1"/>
                </a:solidFill>
              </a:rPr>
              <a:t>Hur kan en uppföljning visualiseras?</a:t>
            </a:r>
            <a:endParaRPr lang="sv-SE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42BE23C-0BB8-4575-9C04-D4CF3FF587CF}"/>
              </a:ext>
            </a:extLst>
          </p:cNvPr>
          <p:cNvSpPr txBox="1">
            <a:spLocks/>
          </p:cNvSpPr>
          <p:nvPr/>
        </p:nvSpPr>
        <p:spPr bwMode="auto">
          <a:xfrm>
            <a:off x="838200" y="1356886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Alla besökta avdelningar</a:t>
            </a:r>
          </a:p>
          <a:p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D153315-8E45-4D15-82BD-1B290A47FE19}"/>
              </a:ext>
            </a:extLst>
          </p:cNvPr>
          <p:cNvSpPr txBox="1"/>
          <p:nvPr/>
        </p:nvSpPr>
        <p:spPr>
          <a:xfrm>
            <a:off x="2547223" y="1886641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Vid besök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8312F80-4832-49A8-8A00-DB383F242105}"/>
              </a:ext>
            </a:extLst>
          </p:cNvPr>
          <p:cNvSpPr txBox="1"/>
          <p:nvPr/>
        </p:nvSpPr>
        <p:spPr>
          <a:xfrm>
            <a:off x="7843283" y="1896445"/>
            <a:ext cx="160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Vid uppföljning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CCF0FE7-5A4C-42C5-9459-E6BA16FE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Svenska Intensivvårdsregistret - SIR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B9D83-FE57-4C5E-B21B-33B1FDD24895}" type="datetime1">
              <a:rPr lang="sv-SE" smtClean="0"/>
              <a:t>2022-05-27</a:t>
            </a:fld>
            <a:endParaRPr lang="sv-SE"/>
          </a:p>
        </p:txBody>
      </p:sp>
      <p:sp>
        <p:nvSpPr>
          <p:cNvPr id="6" name="AutoShape 2" descr="data:image/png;base64,iVBORw0KGgoAAAANSUhEUgAAAVMAAAEmCAYAAADfpHMGAAAAAXNSR0IArs4c6QAAAARnQU1BAACxjwv8YQUAAAAJcEhZcwAADsMAAA7DAcdvqGQAAF8gSURBVHhe7Z0FeBRXF4a3rn+NKnVX2lJ3V6poBXf3hAR3dwvuToHiRYq7lBYKBWq0tNBSLxUKLT3/fe/O0CVskk0ys7sJ532e+yTZzO7s7sx8c+65RwI//fSTZHX8+OOP8ssvv8gff/xhf2Z2/GzG3r17s/x8HTp06IiHEYA///xTsjsQw3CPRzqy+3wdOnToiOWwYoqQ6dChQ4eOrA8VUx06dOjwYFgxPXjwoOjQoUOHjqwPK6aiKIqiZAsVU0VRFA9QMVUURfEAFVNFURQPUDFVFEXxABVTRVEUD1AxVWIKISX//vuv81fGZGZbryFlsEOHDrJ582bnEUX5DxVTJao0adJEhg4dan+vUqWKFC9e3P6eEd988419biz59ttvpWnTpkeIKQHbhQoVku3btzuPKEcjKqZKVClcuLC17rp27SqXX365bNq0SZYtWyZLly61/588ebLs3LlT9u3bZ7dzhbdRo0ZyyimnyMyZM+3fMGfOHBk3bpzd7quvvrKPLVmyRDp16iRffvml/XvChAnSp08fWbhwof0bfv75Z2nfvr2MGDHC/r1x40YZO3asfU8bNmywr8nfwPMGDhxoX2fPnj1SoUIF+3p///23/X+/fv2kbdu2cvHFF1sx/fjjj+3+ly9fbv+vHD2omCpRpXLlynLNNddw4sngwYPtY8OHD5f77rvPWn5XX321rFu3zoruCy+8IHfeeae1BrFKzz777EMCCDfeeKPcfffd8vjjj0uBAgVk1apVcu2119rf77nnHituCDD/nz17tn3Ob7/9Jk8//bR97fz580vHjh2ldevWctZZZ8nLL78sZ5xxhrz22mty3nnnycqVK+1rXXnllVZQmzVrJkWLFpXzzz9fJk6cKD169JDrrrvOPnbBBRfYmwL7euqpp+Sqq66SNWvW2H0qRwcqpkpUKVOmjLVIsTQRw99//91aoQgQQluiRAlrrSKKwO8333yzFS+E1QVf67333mstUbjtttvs8xHBl156SW699VZruV5//fXy2Wef2W0Ai5HHYP369VbE69atK2XLlpXdu3fLFVdcYUtLPv/881bsmb5jiUKXLl0kISFBLr30UmnXrp288sorMmnSJPs/XgcL+fTTTz90Exg1apT9n3J0oGKqRJWCBQtK8+bN7e833XSTFTHA+uRUxIJkoQdrcNq0adYiffbZZ2XGjBmSN29e2bFjh90e7rjjDqlfv76dgiNebdq0saKKwNWqVUu2bNlihW/btm3OM8QKK6/N6yUlJUmRIkXszzfffNP6QhHTXbt2ycMPPywDBgyw1io/Dxw4YC1jRJR94CbA51upUiWZMmWKXHjhhZKSkmKfj6uiWrVq1n2gHD2omCpRpWHDhlacYP78+VYEKTCOBfrII4/IDz/8YP+HkCJajz32mHz66afWz4nAJScn2/+zqs+U+qGHHrLbIWh//fWXFbe77rrL+j9//fVXK4ahAgyIXb58+eTJJ5+UL774wlqgiPbnn39uLdHvvvtOqlatKlOnTpUGDRpYcWZ/iYmJdp8smvEZEF2sY6xqLFn8tkz92X+5cuVs0XPl6EHFVIk5TNkjxQ2N4jkIMYIXC2IZoqXEJyqmSo4EMWPl3bVkFSXWqJgqiqJ4gIqpoiiKB6iYKoqieICKqaIoigeomCqKoniAiqmiKIoHqJgqiqJ4gIqpoiiKB6iYKoqieICKqaIoigeomCqKoniAiqmiKIoHqJgqiqJ4gIqpoiiKB6iYKoqieICKqaIoigeomCqKoniAiqmiKIoHqJgqiqJ4gIqpoiiKB6iYKoqieICKqaIoigeomCqKoniAiqmiKIoHqJgqiqJ4gIqpoiiKB6iYKoqieICKqaIoigeomCqKoniAiqmiKIoHqJgqiqJ4gIqpoiiKB6iYKrmSzZs3y/Dhw2X+/Pn272+//VamTZsmf//9t/1bUbxGxVTJdXzyySdSuHBhWbp0qZQtW1beeecdadGihVx33XXy22+/OVspireomCq5jnHjxkn58uXt7126dJE2bdpYEX3jjTdUTBXfUDFVch0ffvihvPTSS7J48WL7c/r06Xbaf88998iGDRucrRTFW1RMlVzJ2rVrrc+0a9eu0qdPH+s7HTZsmCxbtszZQlG8RcVUyfXs27fP+U1R/EPFVFEUxQNUTJW4418z5mz+Vf7YfzD4gGHfgYMyePF3svzT4ALSlz/ul0Hv7pHPv//L/q0osUbFVIkrEM1a43bKsZXXy65fDtjHENcqo7+QWxtukmubfCiLtu+V53t+LHc3/lDu67BVfvnzH7udosQSFVMlrpiy4We5v+1HcmWjTbLbEdMf//hbrm36oWz7dp8R1S/lsa7b5eFO2+QnI6K3td4iC7butdspSixRMVXiit/N1P7DXfvkhmabZedP++1j3/92QK4zYrrDTO0bTvlabmm5RZ4wgrrv73/lQSOqUz/4xW7n8u+//9rwqNatW8sTTzwhd999t5QqVUpmzpwpe/eq8Cr+oGKqxB3v7/xT8jbYKF8ZMWXs2fu33N1uq/R5d4880nmb1H/rK7mr7VaZsPZXua3DF7J7n8jffx+Q9evXS+PGjeX222/nxJZTTjlF7rjjDrnzzjvliiuusI/lyZNHihcvLlOmTJEffvjB2aOiZB8VUyXu2PbNX/Jy30/kpz/+kRJDd0i/xXtk5We/y60NP5QyI7+y2wxd+5dcW3u9FGg8SRon1Zcbb7jBiuXpp58uL7zwgowYMUK++eYb2b59u82IgnfffVfq1Kkjl156qd32jDPOkIIFC8qYMWNk165ddhtFySoqpkpcM379T7J1z3/FSf7+6w9Zsmih1K9dXa6+6ioriufmOUcKFS4sEyZMsAVNQtm0aZMN1g/ln3/+keXLl0tSUpJcc8019jVOPfVUef755+22O3bscLZUlMhRMVXinj9++1Vmz5ol5cuVlUsuzmvF76KLLpTSpUrKjOnT5ccff3S2PJKNGzfK0KFDnb/Cg3uAQij58uWzr33SSSfJo48+Kn379rWWraJEgoqpEpd8//331q/5+uuvyTnnnGNF7rLLLpOKFSvKvHnz5Ndff3W2TJ9IxDSULVu2SMeOHe2iFfs8/vjjbU4/BVNY1FKUtFAxVeKG3bt3y+jRo+XVV1+V0047zYrZtddeK7Vr15YlS5bIH3/84WwZOZkV01Ao5dejRw9rpfJejj32WLnttttslADWrKKEomKqxJQvv/xSBgwYYP2VJ5xwghWtm2++WRo2bChr1qyR/fuD4VFZJTtiGspXX30l/fv3t+8Ta5X3SX1U3ufKlSvlwIFgTKxy9KJiqkSdTz/9VLp3725jQDn9GPnz55dWrVrJ+++/LwcP/pdGml28EtNQ9uzZYxeqChUqJCeffLJ9/1deeaWNFKDs359//ulsqRxNoKUqporv4Its166d3H///VZ8jjvuOLn33nutL5L/+YUfYhoKi18TJ06UEiVKyJlnnmk/G6FXrm/3l18OTyhQci8qpoovYF2+99570rRp08OC6B977DFJSUmx/sho4LeYhsKiGFlWFSpUkPPPP99+Zn4itFOnTpXvvvvO2VLJjaiYKp6B33DVqlWSmJgoN954oxUTguife+45GTJkiPWPRptoimkoTPVJEqhevfqhJAGiEuhNNX78eJtQoOQuVEyjDNO+1K0z6JhJELmXixiEFn3wwQfOX/6BaCxcuFBq1Kghl19+uRWNs88+2/oTyTyKdWZRrMQ0FI7rihUrpH79+nbRiu+I7KsCBQrYbgBe3WQiXazbunWrbNu2zflL8QoVUx9gGkuMpMvvv//u/CZ2Gvjyyy/b38nEIdwHMW3fvr39narwrqgiVG44kPs/oFgHmT1cnG68Jf+nwIfLrFmzbA46zJ49W1q2bCl//XVk7U+el9kFH5rS0fETv2DodJaGdfE2nY0HMQ3FdX9QQ+DWW2+13x3uj8cff9xGC7A4l1m++OILu/jFohjnFMc59JiGNhHkZv7WW2/ZttfA/zQSwRtUTH2AaS6CCkxvqVhEhg2r1QhcmTJl5OOPP5Zy5crZaSAN34hn7NChg1StWlUSEhLsdLl58+b2uSzS0LL4888/l5EjR1oRHTVqlNx00002/pL9NWjQQJo1a2bDdNjX6tWrrWjzXF6ThR+2JSB90aJF9r0wmjRpckiw0+Onn36SSZMmScmSJa3lyWlzySWX2C6gCOvPP//sbBlfxJuYpsatbsViHN8pYVccK6IdPvroI2er9OG4kljAceX18NHit+Uc4GflypXtseNY811Qt2Dy5Mn2HKpXr576cj1CxdQHyPlG9IALA6HkMSw3QmfefPNNO+1DIJnm1apVy57wxYoVk379+tmTnsFjCOyMGTOsr43VYXflGOuiUqVK1gIh9pH/ceFg+fL6WK5MJXlt/oclRN566dKlrdWMqPM6vJ+0IASIz1GkSBFrPXGqEALEa3LhRiLCsSbexTQUFuVoAMgiHd81g6pXtKpOL2SMGQvHGN80N1COce/eve2MhEIuNBPE7cKNlRsuAspNFeuUY8t3pGQftFTF1GO6detmp8B0wkRIuUC4GLA4EUCEEr8pP5kWEzKEFYrFiVjSTZNtqX7E9HzBggX29QYPHmyfhxBS6ahatWp2H4gbVmtycrK1ZHkttqtZs6Z9HSwRnv/ZZ5/ZC4nnYw2xPVPOUL7++msZOHCg3bcbnE4WEjcDbgDZDaKPNlhqfP6cBlN3bqzPPPOMDSPjONxyyy32prhu3brDpubUD+A84/zBT43/mpstsx8ytrgpY4UyA+KGy3HnXEJEEVkWypTso2LqA/itsAKZGgPZM/iquACYUmFhMPibbfnJQKjwnzLweSKMWI9Yme5UDH8Yi0uAv8t9XeB/WJO8Nq/r7ofH3e2wYtgG/yr74//ABYmVwoV7zDHHWH8eQs6F626TE9mw/kPplzLY+StnwiIeN4RXXnnl0AyBoixEBbhwjrkzBeq07ty50948uYm6lbRwxeC/59hzfuCTT69IjJI5VEzjGMQy3KKR13DhXXDBBfYibdu2rRXvnM4/xoCeMX2OFCvzoDzwxNUyY+Z05z85G26qWJhuhatevXo5/1FijYqpYtM68a8OGjTIXqg5nYXzV0qNBoWkcueA1B0ckDcaB6R6z2OleZt68u2uyKpNxTO4Ypim4xtnFoELSYk9KqZHOViinAL42IAanuktSkWDRdv2yqT1QRcJ7P/7X5n03k8ycsUPMs383P7tX/LJd3/JhFU/yPh1P4nrhFiz8kNJaFxGSjc7UdrPC8iYzwPSfGJAyrQIyISvApI0xvxe906ZMzu2ny87EApHtAbTc1w2tGMhQULrAcQeFdOjGBaUOPwsULjgWuBijVWw/Tsf/iJXJW+SyxM3Ssc5wSyh3/76R8oO3yHPdd0ugTdWy8Cl30vpYTvk+gabpVi/T2XR8m3SvFVNKdHwNGk1IyDDPgrI4A8CMvTDgDQdFzDiGpCR28zjmwPSc2VASjY9UTp2aSk/fReM281JsEpPKJQLyR4cQxY2ldiiYnqUwoIUVs0NN9xwWFIBsAJOSBYLYdGmxJDPpcWM3TLLiCpN9A6GJCLM2PSL3N9xm/xpTNFb2+6Qi6ttledbLZAKTS6UppOMeG4JyJBNARmwPjhSiymPDX4/uF29IQGpUP9RWbH08Gy0eGbOnDk20iI17uyCSBAldqiYHqUQ88qhTx0a5cKFOXbsWOev6FFkwGfSce63toHeXW3/C1r/c/9BuafDdpn7MSvXf8iVr7WWx6tfJWfVGSl1Z98lYx2xDB3hxNQdw4312mVxQEoknS49enaVP/9LEopLCJUiuiLcdJ7V+SeffNLWQdD+VbFDxfQohLRDDnvPnj2dR46EC7RTp05H1BHwG9o4vzHoM2k2dZc80+Nj+W7vAfnLWKLbfhTJW/sj6dqrh7zZ4EnJU3mQJM68Q/ImT5K60+6WERsPF0tGemLKwBUwxEz9a6QEpFriC7Jh3VbnXcQXhLARuJ9ePypCoygB+Mgjj9iwJyX6qJgeZVDg4sQTT7QxixlBfCL+02imiu7+5YA80Xmb3NJss3zw9V9S9+1fpOPbu6TzqEVyZc1mkjAgIIM2BOSVoVWMuM6X51Kqy5ANx8jA944Uy4zE1A7zPKxUFqxKJF5g038PxJkrlRhTN5c+Pd5++217kyRpQ4k+KqZHEVg4d911ly1KQuB+JLDAQXZNTNgvUqXLHHmgxH1Sv58RUWNJDtsSFNOh7wckZe3x9uegMELKiEhMnTHEWLYDzajSPSC1kl6TbVuC/fljDfn1ZNRFCrUeuKRjHZFxNKJiehRBaimHe+7cuc4jkUFMI3neUcNM62fPmC9VEp61saIpq4PWY6hoDjSDv8NZpO7IjJgyeK3hWwPSemZA3qxzqfTqmSJffn54H/5oQqabGwYVKSR5ENBPERrNboouKqZHCaSncqjJy84sWLRUmCI90W8WL1hjLMOiUrb1MdJ5UUBGGHEbZKzPcOKX0cismLqD5w0w+yzdOiC33X2JFH61hIwfP9F2T40W+Kyp6UA6b2Yhg41g/qJFizqPKNFAxfQogKru5557ri3zltVwJ4SU4ih+pbcScJ/YtLyUanKStJsbtBAJYwondpGOrIopY+CGgIz6OCDtZgXk5keCFZzOzZPX+pqp9MWCj59Q2cutPJYVKJLCe6ZGqhIdVEyPAijRRxfN7PZdohQgkQBesn71VkluVk1KJJ0mLacHA+7xX4YTuMyO7IipOwj0H74lIOXbHCsXX3GmXHrRdXLiiSfZ7/PZZ5+1cZ+ELXkJlfCJHc1unC+Fa7BQN2/e7Dyi+ImKaS6HqSKHODtWTigsRlGAOjv89ONeGTNimlSsWkqK1DhNGr9lhC9VwL0XwwsxZbDgNWp7QDrMPkEqJN4nfXoNlm5desl9991nv1sGlfIpOpJdVwiVn4gn9cLyxWeaN29eWwFM0039By1VMc2l4G/j8FLZ3ysoK0joTWars/O8KZOnSok3Ksm1118p978SkAajgiJqfZRhRCy7wysxdQeRBL1XB6RKuzwyaGiK/P7rQWOVfmnjcUOF9aGHHrI3MeqJZham5RRz9gr6c/GeqHmr+Iv5nlVMcyPk2FPU+aqrrrK/ewlZU507d3b+ShvCryZOnCAlS5SW888NNtu74aGAJBsRHWHEjelzONHyangtpgyb82+m/qSjVm3wpLy//r9AeoLqSYR4+OGHDxXWpp0Ixb+3bNnibJU2dC8g995rKELOe6EQueIfaKmKaS6EligcWuIU/WD06NG2r1BqKA9HVfdXXnlZLrzgIvMejrXvI98jRkRHOiL6kRGmdEKavBp+iKk7+AxEG5RMPlv69O0l+1PNommMN2DAADv9P+mkk+x3cPvtt9tQp3BtQvjemN6nrpPgBWREPfjgg/K///3P7kfxB7RUxTSXQUsTDit9fvyCxRGsU0QD/x4LU7TY4II95ZRT5fprbpPb8t0tj7xwvjQYfIJdyCHMKb24UK+Hn2LKYKFs8KaA1OhLOupLsvG98At8tJShDxXfz2mnnWaPDc0QaUFCui5+UvytFJjxC3y5LJo9/fTTziOK16iY5jIQN3el2W+Iu8TiIeyK0+jBBx+SDm27SacOvaV60kuSOOAMG2JkRdT8DCdIfg6/xZRhA/2NldpujrFSEy+QwYOH2Cr/acGNB8udHlsU5Ga1/frrr49KCBP9oThOtBVXvEfFNBeBtUg3VApeRKMeKZ0uOX2eefYZ+Xj757J6xUZp0bGqVO9yhnRdYkQmGwH3XoxoiKk7hhoLdeAHAancLSB1G74pH2/NeDpNryYWr/gOr7vuuqhkLNFQj/3RSlzxFrRUxTSX0KhRI3uhRKP1CL3y2ReLGzOnz5Ea9UpI5banSdt3giLKQk040YnmiKaYMtx01JbTjJVa72oZP/ZIn3IoJEDgVyU7jUaGdAr1GxYjsYRZmKRqv+IdKqa5BNr1cijr1KnjPOIfVJNian/33Xfbv7/6co9cdXtAeix3RGvdkUITixFtMXXHMLPfFPOzQoeAJDerIjs//8F+T6lh5Z9CMkC1Ko5fNIrKEI3Bvuh8q3gHWqpimsNhukh3UVaLo9HNFH8fZfwo5wcfbtoqhaufJq81CAa4M8KJTLRHrMSUwXeAldqYHlT18snMGfPsd+VC4RgaGIaCuHE5rl271nnEP7p37273RWqs4g0qprmAggUL2mliJLGM2cW9CKmx6bJ82RppNPwkqdkrIOVaBRecwglMtEcsxdQdRDH0Wk1Tv+OlZdsk2fvzAbtwF67Owd69e+Waa66xU3DayvjNiy++aG+K6RWdViJHxTSH06dPHytuqa0cP3AzqkqXLu08EoSSfgmDjpWR2wNSqJaxxkYbi4dY0ixO94dvNOLHgo4TRtXfjMHG0htpxJGB1ef+PeT94P9TvwYjHsSUwSIcNQeSzPdSKfFBqVktUXbtCl+BCquU75g2zn6Du+a8886ziQWx6PeV20BLVUxzKAR/c/hee+015xH/YOGCFWesJiyoUKa8PV4ShxrBMmLabWFAXqxorLGlWStYMuwDIzqz8knNKQ8dqleKeHZdfpZ57GGpNOEZ6bbiTOmx8nSpOv456bzsHFsgOtxrxYuYumPcjoAUaxSQh56/UL78Iu1yfvhSOa7hmud5jbuQ2KBBA+cRJaugpSqmORB6pt98881y2WWX2bx3vylXrpy96MJlVI0cmyLJxuqiUMkILLBhRjTqB8UsM0H6WKT1pt8j59WfIefUnidFhxWXkeax0eZ1Cg0pJadVXSn526RIg1m3Sf52nSVvnTlyfYsB0nfNKWH9tPEkpnwvDcwNp3jDgHSYF5AaSS/Kvj/cjv9Hwso+3ze1Sf0GIWVfCKuSddBSFdMcSNWqVe0FENpD3S/cjCpiIsPRf3B7u9DiWqL4TEs1DUj17kbEMuE/RTjv69xKXhxQWapPfliuaDzCivEoI4qI5+mV1skDXVtL1UmPyWWNRhur9Gy5OHm8EeA7rRCnfr14EVNuMt0di72nsdhHfxJs4te9Z9oZaiwqXnzxxTZTigwpPzlw4ICd6hOhwdRfyRoqpjmQyZMnW3Gj+r3fUAP1lFNOSTejqlufJtJ86n+xpTZQf11AXqkWkDbmcRZhUgtMuEGH0Ts7dLBWKFP9yxuPPDTNf2lARUmYca/c0b6DFdIbWvaTPmtOlGuaDZZqkx+zPtbUrxcPYkrmFzeZwrUD0mSM40s2j1Mtq0TjU2TB/GBoVDiWLl1qj3OlSpWcR/yDClfUEHjppZecR5TMomKaw9i5c6dNQ6SAxsGDaU8TvcDNqDrnnHPSbdnRqWeStJrpiKgjIghouxkBeblKQPqvPfx/aQ0E8cne9eR+Y52+OrC8EcwUM4X/n/Rcdarc2qa71JrysNzdqY3c1q6LtVprTH5EzkuYJk3mXmt9ralfLx7EFMu8cqeAlGt9eJQDN56eq4wFX/cW+eartFfuO5ibC5cohWX8hggN9pWZBn7Kf6iY5iDoC/TEE0/YYiJeV3cPB4U4OD1mzpzpPBKeDj1q29z01IKJgNXsGZCSTYI+w9D/hRssJHVaeoFc03SYXGhEsuHsfPJw9yZSYnRBu/h0fu25kq9ND0lZe6a8NLCinF9jsTzbt5Zd0Q/nm421mFJisOVbAXm1etC6Tu3X5YZDYeykZuXl33Ra3T/33HO23kI0QpjcWNf169c7jyiRomKagyA2kcMVrvSd18ybN8/uq169es4jadOme3nptOBIsUDgEIzXEgKSODhjQSXECUHtv/4Y6bv2BBllLNVSY16Whu/cbBeheq8+KfiaxqobYvbVe/Up9qcXrZ69HliefVcG5KXK5gbxTvC9hNuOwP6Knc13MzztTgj08KI9N226/U7KIMWUiA1STr2ug5vbUTHNIbj+Mxae/Iaizly8+fPnt4sT6UGFpGZdiki3JUH/YGqxGLzRiN7y4OJL13eNqITxbaYeiCNxpO7f7u/8dIUTUeXvcBapO2IpplilbySZm1G/4FQ/rZhb3j8FUt5MOPuwQtOpofo+x7927drOI/5BERT2Vb58eecRJRLQUhXTOIfQp8svv9yGQkWjlw8dOMmo+uijj5xH0ubP3/6V5E6PS09jhaVVZo9FF0SNgP4hRjjChTGlNdITy4xGrMQU32idFCOQyUFRzagQNgtUnRcaC7XeIzZDKi3cKl0sQPoNZfrY1/jx451HlIxQMc0BvPHGG7bu5QcffOA84h9uwDjFjCPhlx/3S732t5tpefrCh8CUbxOQSh0cSy3MNl6PWIgp++xopvVM7/uuMtazuXmE2y714IZTf1hA2nVs7HyzR4LPnIVHCkxTcNpvKGZNJEd2mwQeLaiYxjmkiXKISBv1G7eaEOIdKXu++U1qtL1KBqSxCOQOrFH64BesEZDm44Pi4Xd1qWiL6UDz+ficr1YLSMtJAduAL9x2aQ1STks1P0ZmTJvjfLtH4kZz0LTP7xRQWpywLwqA0/pESR8V0ziGaTaN2Zh2+w29h1h0IKPq559/dh7NmK+/+FmqtD5fhkQQS4q4dZ5rrLZK5uawInKrLasj2mKK9U2hlyqdgr+H2ya9gRD3NTeYknWvks8/Tjt4ftq0afaml5yc7DziH+6+qFurpI+KaZzCqi0LQBdeeKHNhvEbAsM5Fdz6mpHyxac/SOU251irKpxApB6ITP0BAXm9QdCfmB2faEYjamJqBJBIBQq8FMYvvCnrn4vOpy2mB6ROwyKyf5/zJYehfv369nhRys9vatasafdF22glbdBSFdM4pG7duvYEpuiz30yYMMHui5bEmWXb5p1So1Mem9ETThzCDUS0RKOA1O6bNQsu0hEtMSVioeeSoMVN2ihiGm67SAffSbVeAUnpl7ZrZ//+/TYFlIQKv1vUsOh56623Ru3GnlNRMY1DaDvCYSFo3m9YyDj11FPlySeftAscmeX99VukTo8zrUUVThjCDXyn/VYHF2k6zArYyvThtsvuiIaYYoGyn2L1ApI01Lk5ZNMXzGsONq9ZPOlUWbF0g/NNH4nbPJGFIr+hcyqLoIULF3YeUVKjYhpnkLZ59tlny3333ee70x/xZCGDBnx0zcwKy5etkrp9TsqUmDII5m89JZi/j3hEkm6a2RENMeV1KehSyuzDSysba7fb0oCUqXOHfP9t2r30CV3iEiahw2/oV8W+UlJSnEeUUFRM4wwKilD9nAIjfuPGLU6dOtV5JPNQGLregKBwhROF9MYII0RVuwSkbEt/pvt+iyk3BAq5sHqPNer1DQF3SPLYgDRrXVsknTIMbgWxRYsWOY/4R9GiRa2F6meP/5xKTMSUrBpWjDOaVm7dujVsPjLP58ShpmdWIMMjdfA7gfEIw4YNG2y2UejJQgve0L4877//vixYsCDd/HjqUEYS9B5Kx44d7UURjaIWvH/2ld2MmilTx9nC0EOyIKbuFLlIHSMaI7yZIocOP8UUVwUFXHBVtJ8RFNZw22V3EEJWrh3B82853/iRuD7NvHnzyvfff+886g9cC5dcconky5cv3dTWcG1XQgvzuJl1hON999139vfQ54R7fkbZeLEm6mKKKFH4lqBwvlwOjitsiCMhOjzOSYHPkJ5DPE5MHT8RYZzvVLbhueQSu/UeqQDPQQj90nGYu6/Pa/O6lBlj1doVc362bNnSrpCy4MN+3eIe5Cfz2KuvvnqoCDOdJJs2bWoFqWLFivZkaNOmjW1Oxvtkf6NGjZI5c4LxgrwnV/h5//ydOkZwzZo1VtzKlCnjPOIffCcXXXSR3HbbbVm+IbmMHjfgUGHocGKQ0SD7p8eigLxYyfxcHPw73HZZGX6KKSJHAZdavcxr+2BVu8Nmi5lRvO7FsmXTDudbP5JohtEtXrzYnqvVq1d3HvkP6ggkJSXZ2rcsaHL9QvPmzW2sdN++faV37972+uI6xtLF90t1LK5BDBkiS5g1de7c2RZcodQkNXV5bjwTdTGlmjfChABhXWIZJSYm2qkmjeFWrFhhDxJii2AWK1ZMunbtai1GKtowpWFb/seXXKFCBVuMA8FD4Dg4bqYQj9WqVcuKJEWU2W7w4MFWzBEtDiAgbDjWa9SoYffLQe3fv789+JUrV7YWK5knCCehKIgkecu8hxtuuMEuGNGxk/fN7yVLlrQnz4wZM+zrsK+GDRva/Go+K5/zyy+/tPsGBJZGatdee+0RLUH8gM9KuqgXU7UBQ7pKowlBH184MchwOGFFDY1lWtRYqAhgVsOKUg9fxJT3a8STwi10E8Ai9er9pjW4UVGVq2ric/LH3rT96Jy7XM5cL37TokULu68pU6Y4jwRBQN06u5xfr7/+ujVcuAa5Hqj5QHws1xzXFb5eNIFrCyhO/fTTT1urt1GjRrYLAO1yuKYyE/8cC6Iupggc1W/eeustK4TLli2zB58vC9HBKkXk+CIRtRNOOMFaeYgprTNGjhxpDwx3r+LFi0u/fv3sdogU/yenGAsUOEArV66ULl26yCOPPGLvdFiNiCl3RvbpWrE8j7to2bJl7SJQqVKlbFMzMpAonIuQI+JFihSxJwz7QjzdxmcJCQlWaDm5OFl69eplXw8rF0uWxzgx+Mw8Hmo9I/Ichs2bNzuP+AeLB+zLqwZ8fQa0lyaTjZhmMwAfgSrTwghGV+8sPT/ElEItXeY7iQfLs3ETyeSgulTtAWbf3do633x4OG85vuHay3gNESA05AsNl+K6bds2+B4RTK5VFlMRTOJUqTHBtYtVioGB8YQWuEVVmP0hpiy+kijAtYFeYHGTkRXPoKVRFVMsRDebgi+3WrVq1qLkrsVPpp2Y9AghosWdCxFChBE8LD/EiMd5HcrRscpIXGaBAgXsY27cHXc+BI/HEG1+ZyrONIT3wf7c6TZWKGI5bNgwK4w0M0N4KCpBCh8WMsHL7I/n8/7YL79jcU6cONGK+ttvv20fx+/J50DseV1y3nk+Qo5LwHUZcAfmBLvzzjvtScVd3P2f12Cxs3iAteAVPfu1kJbTsy+m7uLNK1UD0vptb3yQXosphVz4nATmNx0bnOqH286vQSxvySYnyvy5S51v/0iY2TDDueKKK8L6HbMLLjFcClwXrhEQmjjAlJ1rGoMI8eO6dd1JXI8YNszW+InxhIuO8x3RZc2A65THsW65/lnfYMpP1EJabXPihaiLKQcj1BHNF+k6st1QIE6IUOc2Vhyix3Pd57vD/ZsDhbVIG2IsSZfQ1+fAuTUaU7+P0N9D77RsB7wH/LPu7+6Jynt2p+b8P/R9uvtwfxIcj9sA6xTfEvBcDgF3c1bwEWBONIQcwfdKWPnsVJ1i8cDL6VKXvvWl3TverGQjfh1mB6QIxZTXHC7QTKWpxO/2eqLuKX/T6iStabbXYorFTKGWCm29eb3MDha9eq0yglr7evn6y7SD590aC151reUcpxMu5yazSMQQ3yYzKfbDbDEUrg/KOLq411DoNcYMLrUP1O0/xTXkLkqB+7zs+vf9Bi2Nqpj6CVMHv2MzswvC7p5cgLgfe+yx9i7swsnEicrdGNcEDnv8yyy4ZRU3fIaLwDPMx2jXs4J0etcbMe2/LiDjPglI0bbXy/ON75Lhjj/Sbflcd9o90njOjbY4dPvFF0rdtx+U2lPvk96rTw4rqF6KKWFKzScE5NUawc+aVrlBvwcWe9PJAWnQpKwcTOdUZ6bF8WZmlBU4B4laYYbFOYiAsvAUeiPG8mQfiKySy8Q0J+KKqetnSg13ZaZVWLUseHE3Z+oUeufOCNwHHGavA7sPHhBp1rWQdF1iBMYDccHqTJx5p1yUPEPOrDFfXh9eTEYbEcP6fKpPXTmz5kLJU3e2NHwnnzzQtZmcX+tdubtTR+m8NI9tXZL69bwSUyzkPiuDEQed55nXzWLkglcD/2mlLkZYhw5zjkR4ihYtao87ohgJGCOsTWBpMjvCXcW0252RpYZFVF5fxTQIWqpiGkMyEtPUEHuLOCKsLHLh2E+vPS+xsNS/JBoh1CL2gn2/iyR1fCzdwtCZGUzb7+vSQl7oX1VqTntMTi8zXHosOkaGbDxWnuxVT9otvkTu7NBenkupLpc0HCvnGXEt0K+mDN5wjH+WqXldLGQKsyQMDC6UeRkLm5VhrXVzg3kzIY+8tzbtRUtcRFQBI+IkrXbRLMiuW7fOrhUgoKwV4Kd03WHpoWJ6OCqmMSazYhrKtm3b7IIYC3K4AlgICO0iisvj0UcftQ34QkOxvGLvz/9InXa3S4oRl3BiltkR2uq50bx8cnrZkVKk7jEyzDz+tpn+V530pFzTbKA0mXuTEdxqUs9M+89LmCp1pt1rn5v69bwQU8SzTt+AFG9ofmfByYPP6cUgHrfTwoBUqPew/PrTfueIHAkLmlzirCe4EO1CXLMroER28LcbBRMpKqaHo2IaY7IjpqFQDZ0V1h49elhhZUGOqAEOr5s84DU/7vlLqrW6WgYiZB6IDJbpE70S5EEzhS9sBPXWjv2lXLtTpVrnE6X2zKfk9FoLJXn2HdJm4WVyc+s+0nze1XJR0kSp9fb9vogpBVgoxEIYVMrq4AJQuO1iMswNzFbnHx6Q1h2SnCMSHtd/yrmBHx4BJSaVgPi0LNZIUDE9HLRUxTSGeCWmoXCSE0ebJ08eGyZDCJoflul3u/dJlZaXRlQYOpLBCn2HJXnlysaj5Lx6syRp9u3yTP8kueiVUnJp9U5yXuICuTLpLSk95iV5vl912+r58Z4NZNB7x4XtUJodMbWLTOY1adNMQRa/0kWzO6gjW6bVcTJ1ypF1TVksIs4aH+hZZ50lt9xyi12Vz46AhqJiejgqpjHGDzF1of4kiQnEwRLnyiAO1qv+Qbt2/iI12nsnpm6r575rj5deq0+1rZ5Ljy8kVUffJi9WPsVMa0+VnmvOlBTzfxacuq84M9ixNA1/bXbElDCoMi2DhViy7G+NwuCz9zejXMPL5IvPd8mvv/xqp/YsHrEKz2o89S2oDkbiipeomB6OimmM8VNMzz33XJsi60Iyw6xZs6yo4mcl1i80JjezfPThDqnY8sxMFYaOZCAQbnvnfmuPldHbA5I0JCBvJhlhM5YY/8dq9KXVM+miZh/JZvpcpK55DSPoXviDvR5YzoRr8RmJNCjTNiDPvvCI9OqZImPHjrUWaGisNkJKLycvUTE9HBXTGOOnmJLql1affZIG5s2bZ4WVyAD8reEqdKVHtSp1pZARHD8tN1fI8A+WaByQWr2DVmMkK+pZEVNbeGVx0E/qdeGV7A4roOZ74HN1XxRs/1I8OSCvJQSkUD1zA2heUQ4cCN9k7+GHH1Yx9RkV0xgTKzENhdAqXAEsXJHhQoQAIVihGSupmThxkr2QKnXyV0zdgZBQ8u7lKgFpR8k7IyjhtgsdmRVTwruwRCkJ2HCks3ofZrtoDj4374P31W1BQOr2C0YWFDU3sUrtA9JqcjB0q4F5vzNnzXCOzpGomPqPimmMiQcxDYVkAEoLkhzAqi+rvwgrGTEuWLCnn/Y/ueDC86X52JOjtjjDfijGTP4+fyM0qbcJHZkVU1usumuw4IqNJw2zje8D98UH/wkoRVVq9wnIm8YCpTVKZXPzonaBjX91tqHLQdWOp8vG97c5R+hIVEz9R8U0xsSbmIZC7VciARBWFjNIFqDoNf63G2+8RQYN7mvE6rhsN5DLzEAUaRNSunnGgpcZMUWoWbXH8kWoMhJqT4cjoK44dpprBLR30EdMmb8qnc1NxAgovmJ3m1A/bor5vWbLu+SPX9Puo69i6j8qpjEmnsU0FIq/kFpISUFOmeTkxtJvQB87vRzzWVC4opGvjoiwL0QmaVjQggu3HSNSMUU4iSNFSIkr5XnhtvN0IKAbg+KIX7bjO0F/8BsNgj7QasZCbjst+N7sNqkE1B38v4OxXpt3LukcqfComPqPimmMySli6kL9SU6Z8eMmSaHXnpHnKwSkfJugaPVb40xPfRZWxIfWyi9UDEi3dForRyqmiJVtPW2m05EubmV18N5dAaVCVs2e5sZgxPP1xKDFjT/YneazTUaRBFjUCcPN+x492DlC4VEx9R8V0xiT08TU7R01esTbUq/rldJ7VTCMqFTTYKX8sq0C0nh0QPqaxxENLnY/hBWxaTwqIIVrB8U0nOhEIqa4CuoPDFqE9r1mIF5ZGbw/vgtEsv1MI5rdgtYn+6zeI2gNuwKKtZqZ94C/tHq342XpkpXOEQqPiqn/qJjGmJwmpvhQOWWeefFO6bLACNCWoAghFr2WBduP4M9kRZyFnEZG8IiDJCbSa2FFCMsZ8canGK46f0Ziyv+7zAs2xeu9IihoqbfJ0jBiiIAijkzD204PBv8XrRcsmII12slM67E8rYCa/WZVxEnlrdbyatmzK/12Nyqm/qNiGmNymphSV5VTprARy9GfHH5hs0DiCmsfI04IKW2csR4RNMKNEC0rwGZkV1gRKvbJ6n7LScHXDP1/emJqEwOMiFGflDqliH3o/zM7EEMroEbU+Vz4O6t0+k9AcSEg3FieroAiuuFeK9LBZ+hubmCJbZ6T9FpBg4qp/6iYxpicJqbvzl0mZ14QFEUsq3AXOQNBscJqRIopP1N/XAC4AnAJJA8LWrLuNghDuNfJaLCyzeIN1iX7CS1Gkp6YYslWaBesnJ/VMKhQAeVvogEIXWJxjFCmOinB0KZDFmjIe/NisO8mE83nHtjeOTppo2LqPyqmMSaniemUt2ZLwboBGfVx+As83EB0XNHst9oI3FgzPW8dTNcs0SQgDYYEF5SsKwBhzYzokP5pxKyuES6C2bGK3f+lJaZsw+OFagYtxMwIOTcJV0DpDEDQPMHzxcxnYf/1+gek67vBfbt+0nCv48XAX1qrb+BQW/L0UDH1HxXTGJOTxPTvAyK1kgvaNiVZFQkrrI7QkNHUbHwwGoCMHvrQ00KZVEmElRGpNce2bxhrsF4/x1I0QhdOTIeY993bWMQvVnREzwhj6tdKPRBQtuN1+5n3jEuhorFqCaJ3BZTsJPeG4aeAho7BZn9V250rn2zLuGuniqn/qJjGmJwkpnNmLTZT9WMOTWuzOxBWBI8pMCLVwkxZESn8jIQqkXuOSJEumZFI8b++K4M59Z3mBF83tZi6FjIr6QlGtNP7HFZA3fe2JuhXtaLPe2tsnj8oKPrRFlB38Fn6mhtGzRZ32Y4HGaFi6j8qpjEmp4jpX3+KVE14WjobAfGjSHKo9cf0GesPfyYWK5lA7vTZWrVpiBcugpZvBaQg3U3Ne2S7UDFl1OwVtIDDCan18/L6joDyXBbQrNVsBDRpaIg7wohoptwRHg8+f+uZAenYs45zhNJHxdR/VExjTE4RU4oPl29vhMQjqzS9MdyI6hizHzfcCb8kCzulzJS6tBG1OmYq391YrLbZnhG1UGHlOayiY0WO/fw/MR3/RTAgniwnhNIVQiugWJdGQMmCajzGWShDQJ2Fsp5L40NAQwdWc33z3kaPHeocofRRMfUfFdMYkxPE9I/fDkql+g9LNyMqfosJbZxbzL9Skmbdeqjw8zAjrliViTPulLqj8kq9HkYUa54qj9a4TxKGnybdWDHHqjWCyE9WzwvVMq9jrFRClMq2CD4fIaVQCtu503NiYBuNDFqgLIgRI0sIF5EGhwTUvIdw7zWWgxqy1TufIuvXbnKOUvqomPqPimmMyQliOmHcZKnYOfzU2MtBq+fk2bfJefWny5m1FkiJUQVtXyj6O73Yv7KcW2uhXNZ0vHRde7Xc06mtnFl1sZxVsocUrnOSFE8KSC0zhcdfyvskTIrEASIFyHNnUL4OC7X38mByAUkFbnKBGwPrCigWa7j3GBfjPfP+zE2nSvOrbB+uSFAx9R8V0xgT72JK58tyde+07Zz9ttAQzvu7NLf9nSpNfFKubDLctjHpuepUuaDBZGk050a5r3Mrydemu1zTbKi0X3KhXN5soiS9c7t0n2sE00nTJM+dBSLE9aniAXni9aCftJmZ8pdxsrPInCIdlUWrHCGgIYPZQacFAWna8XX59x/nQGWAiqn/qJjGmHgX0xEjRknVnkZwfLZKGcFWzx1tq+ekWfnk8sYjbaO8bivOtGLadnFeK7R5kybK9S36Se81JxlRHSzVJj8mY8zUHYsUX2L3hcFIAPyeF1wakGOODchjxQJSuWNwms9KONvmJAENHbgxGpobQ8rATs5RyhgVU/9RMY0x8SymP323T0rXzWdEKzqig2X6WM8G8kj3xvLasDfkuuYDjPCdaC3TvMkTpNqkx+XWtt2t9XpFkxGSOCO/XJD4tjSdf6OM3R4UR0KpWDSq0Da4An/5jQE57cyAFCgXfAxrFT+qK6j4WHOaoNpg/V7HybvzFzhHKmNUTP1HxTTGxLOYDhzYX2r0NVapsfrCXdRej6EfGKFbdKlc1nCsnFv3Hak3/W55vGeylB77khXSPDUXyg3GIu2z5hwpMKC2XJywTJ7qlyzd3j3W+kPdavQV2wdTTCkoUrBmcDGKaT6PYbHa7eoHQ68IwSIUi0UprNqcIKx0g63UMo98+dkPzpHKGBVT/1ExjTHxKqbf7vpVStW9Tvqx2GFGuIva6+G2eu69+mTpvvIM2+r59RHFJGFmfhltBKTnmrNlyIfHy2gjfCw0le2Yx5axeyPRqUZvpvAszozfEfwd/ynB9lRsopA0K/XjzP+wYLsaC9Y2pGsUdAcQStXMbEvYFDcP4k3jUVh5Tz1WBCSx3VOy/89/naOVMSqm/qNiGmPiVUx79uoqtQcGF2fCXdR+DkKihiBkCPkHx8uobc6iy2wzvaWYsrEqEdFa1AKdGRQYO2XfGByEO5EJ1X1xQFpNCYrohC+NuJrnsTBFmBSvZxeezOixKLjqj/WKsNrFqTHBiIB4C48iprbFNPNd9Ex0jlRkqJj6j4ppjIlHMf1qxw9Sou5lMsAITrSsUnewP5sJZaxDfrel7IzVyfQdASWDiek6ooKA8vPQezQ/ST2l5B0Fn8d+9l/Q/phPgyFR5OR3nhuc0rv7RFgRTITT1mQdbp7TIiisCDHFr3muu00shRV/aT1zQ5g8ZbxztCJDxdR/VExjTDyKaaeurSVhRFA8wl3QXg8roEbcbPETN5W0Y1DMSCWt0zdYC/RQKbtQAXUHfk8jrmxrq0cZ0eM1D6WTmv/xGNN+qkUhoOGm8TZJwBFNwqbc0oEE9Jcyr2MrXC11tjHvhddJ/Rp+DvZZqd1J8uEHnzlHKzJUTP1HxTTGxJuYfvbxbilR/0IZZIQr3MXs1UDIEDvEkTRO/JWstiOg+DHrUeRkodnGsVIzqgeAuNEShLqmKWuC2x8mpmZqz3aIKgtPFdoExTf164QOBNsVTfseqXDlvEeKnWD92vfofA4rrKlF3sPB+6G4Sa3Wt8rPP+xzjlhkqJj6j4ppjIk3MW3boZEkj/HHKrVWnyM8+DWbkAfvTKfxV7p1TV3LMFKrz512U3GfnvLuew8npog4lm3hWmb/Y4NC6b5OeiPUesYKJlUV6xn3Q2ghaMSfbcJaz9kcfE7bibRjWedoRY6Kqf+omMaYeBLTjz78QoonnCODjWiEu5izMg75I43AHOoR5Qgo02b8kYfy4DMhoKEDCxPfJimjrmgywokpg9hSKlDhP+1lpuy4D9z/RTJChZXfqbBv/bosjDlprdav67gleH0vhJX33dDcgAYP7+EcschRMfUfFdMYE09i2rRVLWlsLC6EItzFHOnAKnOtyx6LQ1bKjRXndi+1TfaM0LBddvyOiBVhTwgZ7ztUtNIS00PPGxq0LFM/LzOD5yFyfBY+B83zaNn8eur2zeZ/bGOTBLK4L57PDWPFsnXOEYscFVP/UTGNMfEipu+v2yYlk/8nQ4wAhruQMxoIqLUujTiShUQIko3hNGJFqBH+RvyOiBji5cWKOMKEz/LFSkH3QGoLMz0xZWDRUmaPdssjwvw/s8MKa4g12pG++MZKRVQJyyLe1aazms+OMOISyIywUtykauuLZeeOyIP1XVRM/UfFNMbEi5gmN6sgzd8OXuDhLuRwg2msKwqsttOHyc0uIguJVXkq6CNaVjg8EFB38FoIFp1P8b0iYKm3yUhMrUW8LliaL9TX6sVAJO0NBmE1n51wLCIN+H64weBv5fth//Y7zMA65n/dlgUksdWLcvBv56BlAhVT/1ExjTHxIKarl2+Uko1OlmFhBOmwEWJ5IaRuyiaWFwJ6KAvJbIuAZmdKm9E4VAS6bXBf4bbJSEwZCCjTcKIAEP7suBzSGlZYnWk+7wlrmuwrIgLwHRPFgOXO/tmG95T6e+P7bj4lIF37NHSOWuZQMfUfFdMYE3MxPShSt+EbtgVG6mkyg4vaCqgRLKbmhB/hByRVk4EPj8f4nxVQs61fAuoOBKf5xIC86rQnSctlEImYMhDmWr2D4sZrh9vGy8F7dkUTnzJNBA9lX7V2sq9SlQZkezqRzp41xzlwmUPF1H9UTGNMrMV08burpVSzEw8TESugxqp0Lb42ThYSfj+yi7BGQ7OQrAj7LKDuYJ99VgQtSZvJZN5nuO0YkYop7x3RsnVQBzqf20y/w27r8eBG4IomUQ1ENxCZgLDaotUjzOPLAzLqU/O9dzlLtn/0pXPkMoeKqf+omMaYWIrpP7Z18yvS3hElBkJis5AmB/2e+PdsFlKKES+ykMw2CC+iFk4cfB1G9BAeRI9pckaiF7GYmuGKtE03NZ8zPZH2ayCshIfxGUOzrxDWN7Fcy98s3+z60Tl6mUPF1H9UTGNMLMV03pwlUrHjcTJhZ3Cl3W1nbPvBu1lIC4JWExd4TAQ0ZCCetZmOm/cWyXQ8M2LK4DPSbpqyfUzFvVwwy+xg3/Z7N58Tka3UxdxE3iwsKX0HyIABA2ThwoXy/fffO0cyY1RM/UfFNMbETEwPilSq+7TU6hcUUKwfNwsJP168CKg7eD+h6aKRLBRlVkwZbEe6qV3YivA5vg5jeXMTqdL5RNmwfov8+++/8tFHH8m4ceOkW7dukpKSIvPmzZNdu3Y5BzY8Kqb+o2IaY6Itpuxv3br10rxpW8n/ZHAqb7OQaGdsrCBEy48V7ewM9/28XDUYLcB7TL1NuJEVMT0s5MpMs60FHCX/abiB/7rnioDUaPKI7N93eP1ShPWTTz6RCRMmWGHt06ePzJ49W3bu3Ols8R8qpv6jYhpj/BbT2rVry++//y7Lly+308NOnTrJ2LFjZeGCpVIh8W5b/BnLJ60V8XgYhGKxKEMUgfWThtkm3MiKmDLwl7rpplSIChflEK3BjaOemS0MGdrPOapps2PHDnn77belR48e0qtXL5k+fbp8/vnn9n+PP/64PPDAA/Z3r1AxPRwV0xjjl5j+8MMPcs4558g999wjw4cPtyf8Bx98IH/99V9r4IXvLjcidaLtwR7uQo6HgXjatE/SRY2wZCbsKqtiyrD7HRZ0f/A6sfKfUiehXNNz5JOtXztHLTK++uora6UiqsOGDZMrr7xSHnroIee/3qBiejgqpjHGSzHds2ePzJ8/X/r27WunfM8//7yccMIJsmXLFmeLI2nVLkGSxhoLKA4F1aaLLgimi2alIEl2xJSBoGbFIvZq4K8m0iK51ZvO0coa48ePt6L3+uuvS//+/WXixIn2nPjnnwj7RKeBiunhqJjGmOyK6ddff20tkJ49e0r37t1l0qRJsm3bNvu/b775xk717733Xvn77/A5iN/u/lVK171Jeq+Or6m+myxgfZduqbxM+i6zK6aHfLVuummUbzhkpFXrcYxMmzrDOVqZ57vvvpNLL71U7rjjDuvu+fnnn2XRokV24apr167W5bNx48bDZiyRomJ6OCqmMSYrYvrFF1/I1KlTrXgiotOmTZPPPgtfef2dd96xJ3yDBg2cR45k1sz5Urb1MRmnk0ZxkJVUkVV1ijhnQQgZ2RVTBvVX6TOFoNJsL6Mi1V4Nbib9zb4qNb5Wftjzp3OkMs/LL7+c5uwEYXV96Z07d5YRI0bI+vXr5Y8//nC2SB8V08NRMY0xkYgpq7affvqpvPXWW1ZA8YPNmDHDimokJCYm2pN+zpy0UxGbtq4ujScGFzzCXdzRHIRkEfNa0EkXzaq/0gsxZSDmtftEL92UgVXedJIR8m5JzhHKPFieHHd8phmxd+9eWbVqlQwePNgKK89Zs2aN/Prrr84WR6JiejhoqYppDElLTPFnhcYT4gedO3duhvGE4Thw4IDcfffdcu6559qpfzi+/vJHKVXvGtsWI5bB6ohIH7fxHZlIRhDDbRfJ8EpMbeaVuclQ+JlEhmj4T5klVGh7gixfmvnapYAwcmmXKVPGeSRycAdgobJwibAisMuWLZMffzw8+0rF9HBUTFPBKjgnkBtSkh5//vmnfPzxx3bhh9i+0Ls4U6hvv/3W+SttsAg4BFgRWKAffvihjBo1Srp06SL9+vWTd9991/q9sgt+1BNPPFFeeOEF55EjmTxpupRvZ4QjBostDKa2WMZe5ch7JqZmDHHSTWkhnbq7qdeDm1nPlQGp3uhB+euPyHvju3DuXX755XLttdfam3V22Ldvn2zatElGjx5trwtcAosXL7bXCecl5y7nq3IUiSknFU53pi8bNmywd1OEq1mzZtK6dWtrBQIhJcWLF7fTakKJ8COlBc9l1Zzpd5MmTaw14IIVGcn0Cv/U2WefLa+88ord16BBg2TJkiX2gvAaLA0ON66CcPz7j0hy83LSjLqmPopFWuNQ9aYI00UzGl6KKeNQumkG1aqyOwgBSxhmfh/c2zkymeO1116zx/m9995zHvEGZjj4XkkS6N27t3Ts2NHuh0XPULgeOnToYH8ncqB9+/ZWhFkERZi5bnA5ERPbokUL+zqc71xLxMjyvhcsWCCNGze26wE5BbT0qBBTDmL+/PntXXXmzJl2+jN58mQpUKCAVKpUyU6ngelN06ZN7cHEOrz11lvtdAYhwvc4cuRI+5ODfN9998nAgQOtCCYlJVlnPlMirEz2wf+4m7P9rFmz5KeffrJCVqtWLSvkLoUKFZJTTz01Yh9odihdurS9APic4fjs42+kZP3Lpb+xEqM53ccipa6oXehZ681Cj9diykDwK3cMSDkWxnyy4BHT8s3OlI+3Zt6lgzuI44vh4DdvvPGGdVGFLn7u379fatasacPyqB1Qr149qVChghQuXNjO4IoVKyarV6+2Rku5cuXs7AvBTUhIkBdffFHatGljXVkNGza0YpqezzbeOGrElLsid0wOGHfK+vXr20Ucpr0cYHdajzAitJUrV7Yr5nXr1rXhR3fddZc0atRISpUqZU8UThq2IW6PlE3Eunz58vb1WUHnBMFCYDUVKxgBXbp0qZQtW9Y+j9d0wQJmxZU4QL/h5Lzqqqvk+uuvty6GcIwZPU4qd4mOb5DhhiDRXZR0UfyTqbfJyvBDTLFGbchWrWBVJ68XpPgu2s8PSFLL1+Tfg84BiRBmXFzORYsWdR7xDzdKJDk52XkkCOc41xOzOwyUVq1aWWuTa4SMLK4H3FlAdh7XGC4yhJnnDR061PpsEVW2ZT85haNGTLnbMT3BCsXy5E7I9ISDjT+oZcuWdrvq1atLiRIlpFq1albkODHxi3JysD1xeYgmIIpM5xFcno81ULFiRTtN4SRBlLkrE0jP/jgxnnzySWvxphYyRJlDwU+/wTJgX1gG4aAtRp2GxaTVTCNIUShFh2jTqbRGj6DlF26brAw/xJRxKJmAdNMwvaeyMxDn6r0CMmXy287RiAzcRTfeeKP1laZeKPKa3bt3S548eWz8curAf8SV2RiJAlxLzMqY8nPNIPbNmze3i63MEOvUqWMHYXvMEjEmmOpv377dut6Y4R08mMk7Sgw5asSUg7Ju3Tq7EIOVygmBlcbUAyuTaQfgVGc7/g9Mx/G3spi0YsUKm//sLiwh0JxM/I2/lH3wOwtTiCX/Z7jPR8zxjTLC+bOYCnE4sHL9hhOcfXFzCMf2LV9JiYQLZcAHwYWhcBe+F4O8+0Ppokb8vNyXX2LK4AZwWLqpB+/bjS2t2Pgq+W535haOECuO58qVK51H/IOZ2UknnWSLrKSG68MF9xjnPzdv1xXANcJ75HrDT7p27VrZvHmz/R9uLq4j/odLzO+bgtegpUeFmMYDOPCxcsNV9QFWSC+66CLrp2UV1W+ee+45OeWUU+xiWziYclXraawlv3yDTkGRFypkLV00o+GnmDIQVNuvv5s3r8/np6lhu671nSMQGe7CIjMev2Ef7EtX8I9ExTTOoOgvhwQnvt9gfVMM5f777w+bbrrf6HnNpJdsfrjXQofvkdxzfI9N3XTRMNtlZ/gtpq6v99Vq3nQ35Tuo2P4YWbZ4rXMEMobVdULe8NX7DUH8nJtZiV09GlAxjUPw6XJYCB3xGxbh2BeLa+HY+P4nUjzxLBlkrEgvp+CIW6X2wXRRP4SO4beYMkg3tUWrs5luynfba1VAqja8T/b9HlkvZ2Yvt99+u1x44YWexCKnB26ra665Rq6++uo0Fy6PdlRM4xCsRAr5nnHGGYd8uX5C+AqnAQtl4ejXv4/U6Oud9Ui8Jq2NC9YIWne+xWtGQUwZTPfpiU+rl6x+R1i1CSOMIA/s4XzrGcMCD8eN2YzfsFjJvvB/KuFBS1VM4xBCtYg9feqpp5xH/ANfLlWFLrjgArsgl5p9v/0jVROfko4LjOWVzem+bVznpov6nEkULTF1G/2RbhpJo79wYwixpS3Okq1bIus+ymImly7RKH5DtAv7YpVeSRsV0zjGrUPZrl075xH/2Lp1qxx33HE2ti8c61ZvlpIN/2cv+nBiEMlgKosFRr99esVnRXQyM6ImpmZwk6CjKLVXO83J3E0C65wbVVLLIhHFlrIyzsIh1fP9hn3hk3366aedR5S0UDGNc4hT5RBFI+RlyJAhdl+U9QtHj14dpc6grE9l3XRRGvf5seCUekRTTBm22tXEgLxKuumGyN0XPK+G+V4mvTXZ+abThlkE8Z1nnnnmYYkffkDYH1l+Z511lu/7yg2omMY5ZIOQrXTFFVdEJbXuzTfftIJKgHVqfv1pv1Ss96B0XRK0xMIJQ1rDTRelu2j/tUFrLNx2Xo5oiymD/dh009bBm0e4bY4Y5rss3+hy+XbXL843nTZuOUXSlf2GehPsi0VKJWPQUhXTOIc8eg5TyZIlnUf8g0Dqyy67zAo4Qp6aZUvWSakmp2WqbxTC2d9M50kXbTstKKzhtvN6xEJMqWeAX5kOAY1HZWyBE3LWYmpA2nSq7XzDaeNGXqRX6NsrqFbGvsjuUyIDLVUxzQGQ38yhiqQSVXahYAv7IjU2HB06N5eE4cHpaTiBSD3wjZZq6qSLRknUGLEQU4ZNN10YTEbouTj9GF3qllbqcIIsXvhfxbFwMM1muk1MMFN9P6FACeFWhF1lpZ3J0YqKaQ6CwGwWA8hd9hsWvTg1WDVOzc8/7JOyde+QHssznq4jpCw2kS5KTKaXsaoZjViJKYtqpMkmjzCfu17wfYT73DzWe01Aqja+R/b9nvbKE4VBqOlw+umnp9mexksKFixoFyPTa8SoHImKaQ6CKvnnn3++rZrvt3XCBUxYFuFZofnWLu/OXWbbRKfXZA4Lze0/32tZ+haaHyNmYuoMbiRl6G6aRropN5fEkQHpO6Cr862Gh5qfXKap64b6AXVK2Rd1dZXMoWKaw6BKFYcsGn4zEgZYNabferjqPa07NJBkUkHD+EDddNGCNYOCFo3V+9Qj1mKK1Y71+Uq1gLSacqSvGL9zuWZnyJaNaXd1IJGC4x2N9GKqpLGvaJSCzI2gpSqmOQyElMNGi2e/IaWVfVEdPTV7du/9r010quk+VhnpohXaGiGLdFXb4xFrMWXY7qazgkWvU8z35Kab8n11WhiQhJYFbYeDcJBAwUyEhAoqm/kJqak333yzbQud06o1xQsqpjkQ0k3vueeedBvkeQlFfDlNwqUtzppxZJtorNCmpIsaqxTr1K900YxGPIgp/lNuJjbdNPk/Cx33SE3z2MSJR/qkXShcjo+chAq/cVNTKe6sZA0V0xwKpfyoKZlegzyvwGq57bbbbHnAcFZLk5bVgm2ijXghnr1IF60UkC7zjaBtSiUuURxxIabOcNNN6/UPiutAG1t6iez+KnzscKdOnay4pdeDzCvwxbIvCjIrWUfFNAfDhcbhS6tBnpdQJJsVXgpYp4Y20aXrXSspiIaxvA5LF00lKtEc8SSm3GT6kG5aMSBdFwSk7TsBadm+hvMNHo4bmpZWJwQvoSAzBXUee+yxQ+1ElKyhYprDIZCfQ0h3AL9hhZd90bQtNVMmTZfqPY6RxCHBFWxCg8KJSjRHPIkpg6l9q0lBC7VSh+Nl8cLlzrf3H1j+l1xyiW1BEi5pwktYVEREEVOq4ivZQ8U0h0OK6ZVXXinXXXddtnukRwIrvcccc4xs3LjReeQ/aieUklueMpbyMiNkRkwRDxsOFcXY0tARL2LKYhMr+XQdHb49IK8ay/2xZ24yauZ8cSEULVrU3rBYWfcbpvXsKxohV0cDKqa5AIqgcBgpiuI3pJuy4nvLLbccZjkR99q2dWdp06Gx1Gv9hFRqeZ7U6GOmstPN9HZtUEgQ14yC/L0csRJTwqHYt43BZdXeTOvrDwtI5Q4nSNVmt0rrrtUkOamJbNp4eK8vmslxHKPRVHHJkiV2X3QNVbwBLVUxzQVk1CDPS1jxTX0hDh48WObMmWN/P7hfZNuWL2Tq1BnSpkstqdb4bqnU9hSpOyhgW6D0M2LD6j+C42dv/miJKeJJPj7+4kHmZzdjmTcy+6VdduWm10hiy0IyfMRAWbF8vfz6UzAOipsSnTrp+wVum2ZaHvuNe0PElUDzR8Ub0FIV01wCGUsnn3xyVFIOKUrMqUP1ItIOsarS4s/fRNav+VDGjhstTduVkmrNb5FKHQKSNCoYa8nKNkKES8BLcfVLTBFPO3U3licWd8+VwUZ41XoEpFKLC6ReiwLSu387WbRghez+6mfnWzgS/Nz4oenEiZvmqquuskLnNwg2rpr333/feUTxAhXTXISbsfTAAw+EbZDnNRQMPu2006RKlSq2b3uk/LDnD1m1fIP0H9xdklsVlcotLpOqXQPSeIKx6uhS6kyRWQFHuMIJWiTDMzF1xJPXQ/T7rgtI65kBqd0vIBVany51Wjwm7bvVl9mz5skn274O6wtNCzqLUlCESAka1vnNwIED7U0wJSXFeUTxChXTXMa0adPsxUJTPr+hktF5551nrRzaU5MlRR/0zIbYfPn597Lg3WXSpVczY9U9JxVanCO1+hprb2rAZle5LoHMimt2xBTxpLYA+8Zybj8vYCtlVWp3olRrdpu06FBVxk8YKx99+IX8Ffl9xML3hogWKFDAFi/heHXtmn5+vhcwgzj22GPl1VdfdR5RvETFNBdSq1Yte4EuWLDAecQfpk+fbqtK4ael3QnZOuyXWqikvK5YsSLTBVn+/kvks+3f2DTW9t0SpUaze6Sisf7wt7aZFZB+G5zptRHKjBazMiOmuBeseJpp+2DzvK6LA5I0JiBVuxwrlZpdIU3alZRBQ3vLe2s/kh+/y7yfkXhOFpaeeeYZK2h8T1ikbdu2tfn3vXr1ypR1n1kopZc/f/6odDI9WkFLVUxzGWQsYSnSII/alH5A6A5ZOqGwL5qvFS1a1E7/ObXwA5KOyqJVVsRi789/y+aNn8uoMcOlVacqUrnpjVK5w0nWSmSVnAUfG3ZkBDC1vzVdMTUWLj5anktfK9osN34rIDV6BqRis7yS0OpFSRnQRZYsWil7dmUt3vPTTz+1dWjp1cR3wbjzzjvtYuGmTYev5COo/fr1c/7ynjp16tj9U/RZ8Qfz/aqY5kbIWMICCpexlF1++eUXuxL97bffOo8cCYsqEydOtG1QCArnNKOCPzng5PhnNSb2lx/+lpXL18vgoSmS3LqIVGp6pfW3NjSiaeurYl0ay9UVylAxDV00Ilur1YyA1EwxU/dWeaRm0weka+9mMn3aDPlqx0/yTxbripDmy02GSlt8Znyh1FHo0qWLfPTRR8GN0oBkCD9mE26F/kaNGjmPKH6AlqqY5lLcxQavLR6mpEzhIwXxxSVQpkwZyZMnj31PZPlQyf+dd96x/88SB0W+/fo3mTtngfTp31HqtXhaKre8SKoZ65LV9f4fBKTFpICUbx2QEZ8EpMP8gNQdHJDK7U6Wak3vkDZdatiA9Y8278i03zMUfJFM1++66y772XB3IKZ8T4hrpHCDoXbpzp07nUeyz65du2yFfhrjRWNR8mgGLVUxzcUUK1bMXuDhMpaywqxZs2xMaVbZu3evzJs3T0gwoHAK7w0/XokSJawFlZ3QoH+NVnz28S6ZOWOOtO+WILVbPihFa5wujxYJSJ32NxhL9nUZNXqYrFn1gfyRzd6ExIW2bNnSJi/wGQhJe+KJJ6xfNDuhaVivdDnwSvjw0SLuuBwUf0FLVUxzMQSFX3zxxZIvXz7rS80On3zyiY0v9aq2JhlUTPkJrSIlllORsoLcAKZMmXIooD2r7P9TZPJbM6RRw6by3TfZS7UlQmHVqlU2SoIFNt4rveufe+4525eLBSavYPFt1KhRzl9Zp3PnzvZ9jhkzxnlE8RO0VMU0l7N48WJ7UeGvzCoIMUL6+edpV4XPDrz+smXLbCQCAey8X3yt9CMaP358uv7Z9KBf1tgxWcsKo288aZdEJrCQxnsilInIBSIY/Owlj4+VMLOssnr1avt+o1F5Sglivm8V06MBt48QFl9WwP8ajcr+QDgVViAiRsoj75varYjYyJEjrR8wUnBvDB061PkrY9g31jIRCKRcsm9EnYU8wsCiFVZEZASLfFmpeo8r5eqrr7YjGsVvlCBoqYrpUQBWlltuLbMLHIQ1sZgSC/AdknZJQoDrn2SFnID3AQMGZPhZIhFTQrbw41auXPmQH/fss8+W4sWL2wWqaKR4hoOMqG7dujl/RQ4LfXyGaGRUKf+BlqqYHiXQZfR///ufXSiJNEuJtihYtZT6izW8Z+JbWTmn8j+nLoOaBD179gzbRTUtMSWCgLoCTIPJ4uJ18NeyMEYWWbxYdFji+FAjxS0YHo2MKuVwzPeuYno08dZbb9mLjRXjjKB4MAHmXkUCeM3mzZvt+yMkyc0qevjhh601565eszCEzxVY0Jo6daotqO2GaJHYQPUrXBjxWEHJljY0N49I+kDxmXGHPP/8884jSjRBS1VMjzJYPeews+CTHvgICbzPCSA2tG958MEH5YQTTrCfj99pkYy1ydT3nHPOsY8T44pPlAB50izjHarg4z9Nr/I+7pB7773XWte7d+92HlWiCVqqYnqUgQXGwg4ZSWn5AynPRiZPuH758Q6B8iQqPProo9ZS4xRnNb5evXq2kHZODF5H+NOr9ER2E5+TOGAlNqiYHqW4xYhJ90wNAoslFI020n5DwWqC61mAy+lwgwiXbsriGceyfv36ziNKLFAxPYrp3bu3vQiHDBniPBKE6XJm0kXjmW3btuWaoHWiDrgxhDa/27Nnj5x//vm2gIpXyRRK1lAxPcohdvP4448/VISDFe7MxGXGO5mNM413uDmweOi6X1555RXrI45kgUrxFxXToxyC0LFsKIRBpSms1dwwJXbJbWIKc+fOtQViqAPA5ZvbPl9ORcVUOeRzY5U7t9W7zI1iSlYULbc5ZoR5KfGBimkuhhCZSIPPaaNBzCWnAwHxTZo0kfXr1+f4sm25RUzJ9OJzkPl16qmn2kpQhHtluXyh4jkqpnEKoUmsqJOjTlENil7QyRJ/GUHp4QLMCWIPzXypVKmSXc0OzXbiudTfDAc572TQvPDCC4cKOlMhiZCi5cuX54iYzNTkZDGlShcFo0kDxq/N8bj55pttRlrqIij8TfwwED/cuHFjm4LLMaUCFdWuOnbsaCM0yKrid21f4i0qpnEKQkr7DzqOVqtWTcaNGydly5a1VZUIQqcQBv/Db0a4DFk+lIKj4hLbUiSEFV78a7RhJmyGixNxbN26ta25SRUocu7D+Uip0kTAPgU+3GD3yy+/3F6wFALxs1+Rl+Q0MeVGxw2PAHw3q4vjiPiRSpsWxASTJkwdA2YZHDfOE+oqcFOdPHmyFVGOHxlSnCvpJQEomUfFNE7BL4agkurIID+bPj6lSpWyPwGh4OLgIklKSrIXEhcOIok1S/YPOett2rSxld8pJ4cgc1FisfJ/rJ6M6pwi3OSr45+jkDOnDD+ZZhIkHs9TzZwgpu+9996hegN0eqWQC8eLYxfJKj3WJrOJGjVqSMOGDW3mWqFChWx/fGKGOUcIdaPwCd0NWGiknoHWOfUWFdM4hakaZe8SEhKsNUpOuTvdLl++vA1los8S1geLEcQfMqV77bXXrJVSt25dG5CPsJYuXdqG0LjVl4grZRuEmedmpmg0wsmCFaKNpcrpQ69+Xoe8f78a+GWVeBRTwpoQN/zSzBT4DvGBUhWfmUZmC03z+UiP5TW5WXKMyZaiIwIDgeVmyzmBhcq5xPFTMfUWFdM4BdHCYkHoqE/JlIxCHSwI8ZPHgALFCKtb1YnizfyfosgsWrA9vxOfyHSe5zHF53WxULKTx43fFmuXC/maa66xokD7Dgo6Yy1ntaCzl8SLmBJQv2jRIntDvOKKKw59V8T5Mi3PTrYZgfuuP5ubGd875wP75FzgpstsxBVp0m3xryveomKqeAIXLotl5IjfdNNNViyYruKfIw3SyyZxmSGWYsoNEHcK02xax/CdUAKR6Tc+7qwUflbiFxVTxXOIHiD3H19taN1R/LOkqkazuVu0xRQr0PUvU8GJz81P6qbyuDujUHIfaKmKqeIrTCnpacQKtVsej4yr9u3bpxmm5RXREFM38oHoC9oq8/ny5s1re25hmcZjnVTFe1RMlaiCv86NnaS7J6ff7bffbuMgsWYj7QAQKX6JKcVG3Jhcpu58Dsr8JSYm2gaGFHVWji5UTJWYwYII8Y7PPvus7frJqXjttddaQcL/6oUgeSmmuCeIsCCe070RUBeWG0F2OokquQMVUyUuIKyLZINXX33VNrPjtKQ7KGFhJCVkJnwrlOyKKW6IHj16yAMPPGDDl3hfd9xxh/UH89qK4qJiqsQdhPeQpEB3UCpacYryk9jIGTNmZKrZXVbElFRe0nbz589/WG8pUnVxUyhKOFRMlbiGeEnKzZGc4LZhpm4Aq+UkCWTUhjkSMSX+lmk603Vy39kHIkoQPam4ocWYFSUtVEyVHAP1AJjykyTgZl9RQYk8dJIECF5PTVpiituALDNqFrgJB/SLIlOM7XE7KEpmUDFVciRkdpE+mZycbBetOI0JuyJJgEUiMsMgtNUz7oH58+fbWgf4Y3kOC1+k4OKvjbdUWCVnoWKq5AqYplOaLl++fLZYCNN0ogSobYCvlSIgxH5yulMFi3oF+GUzchMoSqSomCq5Dqb2nTt3tqXrcAMQxkTha9I6KdKipecUP1AxVXI1O3bssEVeVEAVv1ExVRRF8QAVU0VRFA9QMVUURfEAFVNFURQPUDFV4gqC6akeRdk6umdS7ITOAKR4ZjU/Py1YlEorNZV9DRgwwPlLUTJGxVSJG0jrJHyJTpw0kqOHFa1bCMSnrxE9jIACy4grLVdoybJp0yb7OBlQK1eutNlLrii7HT3pzEr/LEr8kR5K+BTtkOmDRcsPOr1S1ARx5X+0gqEfE6+1evVqux/g/dCYTqMDlNSomCpxA0JH2xMC6ulPRbFlmgA+/vjjtmGfmxZK2T7qoRL2RKtqik6TDYUQE5xP91baWSPGdOPEwiRtlGyp3r172xqkNJOjyRzbIJwvvfSSzcUvVqyY/T8CzWtRE4Aq+fxOyio/KcGX2aZ3Su5HxVSJG5jSY21Sz5Q+SQgb1iRl+Wh3QjM6QEDJbMISJbvJFUeEb8qUKVZA+b1Dhw62hTJCSck8AvYR3AIFClgLlC6tPI5gP/roo7YiFZ08KfsHPK9IkSI21ZTHeV+ILx0/FSU1KqZK3ICYIlwIHJYm7YqZntM/Hv8prU+wXqlkz3YUPkEwEVmm9OTYI8C0M0Z8yYCipTVtRbp162YFkek6r0caKcWemzdvbgWcxwYNGmTFmFx+XA5YsUz1eS+TJk2ybUjoR09uv5v7ryguKqZKrgExdKffWKGzZ8+2v3sF/lj8uRSLphW3ooSiYqooiuIBKqaKoigeoGKqKIriASqmiqIoHqBiqiiK4gEqpoqiKB6gYqooiuIBKqaKoigeoGKqKIriASqmiqIoHqBiqiiK4gEqpoqiKB6gYqooiuIBKqaKoigeoGKqKIriASqmiqIoHqBiqiiK4gEqpoqiKB6gYqooiuIBKqaKoigeoGKqKIriASqmiqIoHqBiqiiK4gEqpoqiKB6gYqooiuIBKqaKoigeoGKqKIriASqmiqIoHqBiqiiK4gEqpoqiKB6gYqooiuIBKqaKoigeoGKqKIriASqmiqIoHqBiqiiK4gFWTBVFUZTsEgj8Hwzs5vXbhe8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4" descr="data:image/png;base64,iVBORw0KGgoAAAANSUhEUgAAAVMAAAEmCAYAAADfpHMGAAAAAXNSR0IArs4c6QAAAARnQU1BAACxjwv8YQUAAAAJcEhZcwAADsMAAA7DAcdvqGQAAF8gSURBVHhe7Z0FeBRXF4a3rn+NKnVX2lJ3V6poBXf3hAR3dwvuToHiRYq7lBYKBWq0tNBSLxUKLT3/fe/O0CVskk0ys7sJ532e+yTZzO7s7sx8c+65RwI//fSTZHX8+OOP8ssvv8gff/xhf2Z2/GzG3r17s/x8HTp06IiHEYA///xTsjsQw3CPRzqy+3wdOnToiOWwYoqQ6dChQ4eOrA8VUx06dOjwYFgxPXjwoOjQoUOHjqwPK6aiKIqiZAsVU0VRFA9QMVUURfEAFVNFURQPUDFVFEXxABVTRVEUD1AxVWIKISX//vuv81fGZGZbryFlsEOHDrJ582bnEUX5DxVTJao0adJEhg4dan+vUqWKFC9e3P6eEd988419biz59ttvpWnTpkeIKQHbhQoVku3btzuPKEcjKqZKVClcuLC17rp27SqXX365bNq0SZYtWyZLly61/588ebLs3LlT9u3bZ7dzhbdRo0ZyyimnyMyZM+3fMGfOHBk3bpzd7quvvrKPLVmyRDp16iRffvml/XvChAnSp08fWbhwof0bfv75Z2nfvr2MGDHC/r1x40YZO3asfU8bNmywr8nfwPMGDhxoX2fPnj1SoUIF+3p///23/X+/fv2kbdu2cvHFF1sx/fjjj+3+ly9fbv+vHD2omCpRpXLlynLNNddw4sngwYPtY8OHD5f77rvPWn5XX321rFu3zoruCy+8IHfeeae1BrFKzz777EMCCDfeeKPcfffd8vjjj0uBAgVk1apVcu2119rf77nnHituCDD/nz17tn3Ob7/9Jk8//bR97fz580vHjh2ldevWctZZZ8nLL78sZ5xxhrz22mty3nnnycqVK+1rXXnllVZQmzVrJkWLFpXzzz9fJk6cKD169JDrrrvOPnbBBRfYmwL7euqpp+Sqq66SNWvW2H0qRwcqpkpUKVOmjLVIsTQRw99//91aoQgQQluiRAlrrSKKwO8333yzFS+E1QVf67333mstUbjtttvs8xHBl156SW699VZruV5//fXy2Wef2W0Ai5HHYP369VbE69atK2XLlpXdu3fLFVdcYUtLPv/881bsmb5jiUKXLl0kISFBLr30UmnXrp288sorMmnSJPs/XgcL+fTTTz90Exg1apT9n3J0oGKqRJWCBQtK8+bN7e833XSTFTHA+uRUxIJkoQdrcNq0adYiffbZZ2XGjBmSN29e2bFjh90e7rjjDqlfv76dgiNebdq0saKKwNWqVUu2bNlihW/btm3OM8QKK6/N6yUlJUmRIkXszzfffNP6QhHTXbt2ycMPPywDBgyw1io/Dxw4YC1jRJR94CbA51upUiWZMmWKXHjhhZKSkmKfj6uiWrVq1n2gHD2omCpRpWHDhlacYP78+VYEKTCOBfrII4/IDz/8YP+HkCJajz32mHz66afWz4nAJScn2/+zqs+U+qGHHrLbIWh//fWXFbe77rrL+j9//fVXK4ahAgyIXb58+eTJJ5+UL774wlqgiPbnn39uLdHvvvtOqlatKlOnTpUGDRpYcWZ/iYmJdp8smvEZEF2sY6xqLFn8tkz92X+5cuVs0XPl6EHFVIk5TNkjxQ2N4jkIMYIXC2IZoqXEJyqmSo4EMWPl3bVkFSXWqJgqiqJ4gIqpoiiKB6iYKoqieICKqaIoigeomCqKoniAiqmiKIoHqJgqiqJ4gIqpoiiKB6iYKoqieICKqaIoigeomCqKoniAiqmiKIoHqJgqiqJ4gIqpoiiKB6iYKoqieICKqaIoigeomCqKoniAiqmiKIoHqJgqiqJ4gIqpoiiKB6iYKoqieICKqaIoigeomCqKoniAiqmiKIoHqJgqiqJ4gIqpoiiKB6iYKoqieICKqaIoigeomCqKoniAiqmiKIoHqJgqiqJ4gIqpoiiKB6iYKrmSzZs3y/Dhw2X+/Pn272+//VamTZsmf//9t/1bUbxGxVTJdXzyySdSuHBhWbp0qZQtW1beeecdadGihVx33XXy22+/OVspireomCq5jnHjxkn58uXt7126dJE2bdpYEX3jjTdUTBXfUDFVch0ffvihvPTSS7J48WL7c/r06Xbaf88998iGDRucrRTFW1RMlVzJ2rVrrc+0a9eu0qdPH+s7HTZsmCxbtszZQlG8RcVUyfXs27fP+U1R/EPFVFEUxQNUTJW4418z5mz+Vf7YfzD4gGHfgYMyePF3svzT4ALSlz/ul0Hv7pHPv//L/q0osUbFVIkrEM1a43bKsZXXy65fDtjHENcqo7+QWxtukmubfCiLtu+V53t+LHc3/lDu67BVfvnzH7udosQSFVMlrpiy4We5v+1HcmWjTbLbEdMf//hbrm36oWz7dp8R1S/lsa7b5eFO2+QnI6K3td4iC7butdspSixRMVXiit/N1P7DXfvkhmabZedP++1j3/92QK4zYrrDTO0bTvlabmm5RZ4wgrrv73/lQSOqUz/4xW7n8u+//9rwqNatW8sTTzwhd999t5QqVUpmzpwpe/eq8Cr+oGKqxB3v7/xT8jbYKF8ZMWXs2fu33N1uq/R5d4880nmb1H/rK7mr7VaZsPZXua3DF7J7n8jffx+Q9evXS+PGjeX222/nxJZTTjlF7rjjDrnzzjvliiuusI/lyZNHihcvLlOmTJEffvjB2aOiZB8VUyXu2PbNX/Jy30/kpz/+kRJDd0i/xXtk5We/y60NP5QyI7+y2wxd+5dcW3u9FGg8SRon1Zcbb7jBiuXpp58uL7zwgowYMUK++eYb2b59u82IgnfffVfq1Kkjl156qd32jDPOkIIFC8qYMWNk165ddhtFySoqpkpcM379T7J1z3/FSf7+6w9Zsmih1K9dXa6+6ioriufmOUcKFS4sEyZMsAVNQtm0aZMN1g/ln3/+keXLl0tSUpJcc8019jVOPfVUef755+22O3bscLZUlMhRMVXinj9++1Vmz5ol5cuVlUsuzmvF76KLLpTSpUrKjOnT5ccff3S2PJKNGzfK0KFDnb/Cg3uAQij58uWzr33SSSfJo48+Kn379rWWraJEgoqpEpd8//331q/5+uuvyTnnnGNF7rLLLpOKFSvKvHnz5Ndff3W2TJ9IxDSULVu2SMeOHe2iFfs8/vjjbU4/BVNY1FKUtFAxVeKG3bt3y+jRo+XVV1+V0047zYrZtddeK7Vr15YlS5bIH3/84WwZOZkV01Ao5dejRw9rpfJejj32WLnttttslADWrKKEomKqxJQvv/xSBgwYYP2VJ5xwghWtm2++WRo2bChr1qyR/fuD4VFZJTtiGspXX30l/fv3t+8Ta5X3SX1U3ufKlSvlwIFgTKxy9KJiqkSdTz/9VLp3725jQDn9GPnz55dWrVrJ+++/LwcP/pdGml28EtNQ9uzZYxeqChUqJCeffLJ9/1deeaWNFKDs359//ulsqRxNoKUqporv4Its166d3H///VZ8jjvuOLn33nutL5L/+YUfYhoKi18TJ06UEiVKyJlnnmk/G6FXrm/3l18OTyhQci8qpoovYF2+99570rRp08OC6B977DFJSUmx/sho4LeYhsKiGFlWFSpUkPPPP99+Zn4itFOnTpXvvvvO2VLJjaiYKp6B33DVqlWSmJgoN954oxUTguife+45GTJkiPWPRptoimkoTPVJEqhevfqhJAGiEuhNNX78eJtQoOQuVEyjDNO+1K0z6JhJELmXixiEFn3wwQfOX/6BaCxcuFBq1Kghl19+uRWNs88+2/oTyTyKdWZRrMQ0FI7rihUrpH79+nbRiu+I7KsCBQrYbgBe3WQiXazbunWrbNu2zflL8QoVUx9gGkuMpMvvv//u/CZ2Gvjyyy/b38nEIdwHMW3fvr39narwrqgiVG44kPs/oFgHmT1cnG68Jf+nwIfLrFmzbA46zJ49W1q2bCl//XVk7U+el9kFH5rS0fETv2DodJaGdfE2nY0HMQ3FdX9QQ+DWW2+13x3uj8cff9xGC7A4l1m++OILu/jFohjnFMc59JiGNhHkZv7WW2/ZttfA/zQSwRtUTH2AaS6CCkxvqVhEhg2r1QhcmTJl5OOPP5Zy5crZaSAN34hn7NChg1StWlUSEhLsdLl58+b2uSzS0LL4888/l5EjR1oRHTVqlNx00002/pL9NWjQQJo1a2bDdNjX6tWrrWjzXF6ThR+2JSB90aJF9r0wmjRpckiw0+Onn36SSZMmScmSJa3lyWlzySWX2C6gCOvPP//sbBlfxJuYpsatbsViHN8pYVccK6IdPvroI2er9OG4kljAceX18NHit+Uc4GflypXtseNY811Qt2Dy5Mn2HKpXr576cj1CxdQHyPlG9IALA6HkMSw3QmfefPNNO+1DIJnm1apVy57wxYoVk379+tmTnsFjCOyMGTOsr43VYXflGOuiUqVK1gIh9pH/ceFg+fL6WK5MJXlt/oclRN566dKlrdWMqPM6vJ+0IASIz1GkSBFrPXGqEALEa3LhRiLCsSbexTQUFuVoAMgiHd81g6pXtKpOL2SMGQvHGN80N1COce/eve2MhEIuNBPE7cKNlRsuAspNFeuUY8t3pGQftFTF1GO6detmp8B0wkRIuUC4GLA4EUCEEr8pP5kWEzKEFYrFiVjSTZNtqX7E9HzBggX29QYPHmyfhxBS6ahatWp2H4gbVmtycrK1ZHkttqtZs6Z9HSwRnv/ZZ5/ZC4nnYw2xPVPOUL7++msZOHCg3bcbnE4WEjcDbgDZDaKPNlhqfP6cBlN3bqzPPPOMDSPjONxyyy32prhu3brDpubUD+A84/zBT43/mpstsx8ytrgpY4UyA+KGy3HnXEJEEVkWypTso2LqA/itsAKZGgPZM/iquACYUmFhMPibbfnJQKjwnzLweSKMWI9Yme5UDH8Yi0uAv8t9XeB/WJO8Nq/r7ofH3e2wYtgG/yr74//ABYmVwoV7zDHHWH8eQs6F626TE9mw/kPplzLY+StnwiIeN4RXXnnl0AyBoixEBbhwjrkzBeq07ty50948uYm6lbRwxeC/59hzfuCTT69IjJI5VEzjGMQy3KKR13DhXXDBBfYibdu2rRXvnM4/xoCeMX2OFCvzoDzwxNUyY+Z05z85G26qWJhuhatevXo5/1FijYqpYtM68a8OGjTIXqg5nYXzV0qNBoWkcueA1B0ckDcaB6R6z2OleZt68u2uyKpNxTO4Ypim4xtnFoELSYk9KqZHOViinAL42IAanuktSkWDRdv2yqT1QRcJ7P/7X5n03k8ycsUPMs383P7tX/LJd3/JhFU/yPh1P4nrhFiz8kNJaFxGSjc7UdrPC8iYzwPSfGJAyrQIyISvApI0xvxe906ZMzu2ny87EApHtAbTc1w2tGMhQULrAcQeFdOjGBaUOPwsULjgWuBijVWw/Tsf/iJXJW+SyxM3Ssc5wSyh3/76R8oO3yHPdd0ugTdWy8Cl30vpYTvk+gabpVi/T2XR8m3SvFVNKdHwNGk1IyDDPgrI4A8CMvTDgDQdFzDiGpCR28zjmwPSc2VASjY9UTp2aSk/fReM281JsEpPKJQLyR4cQxY2ldiiYnqUwoIUVs0NN9xwWFIBsAJOSBYLYdGmxJDPpcWM3TLLiCpN9A6GJCLM2PSL3N9xm/xpTNFb2+6Qi6ttledbLZAKTS6UppOMeG4JyJBNARmwPjhSiymPDX4/uF29IQGpUP9RWbH08Gy0eGbOnDk20iI17uyCSBAldqiYHqUQ88qhTx0a5cKFOXbsWOev6FFkwGfSce63toHeXW3/C1r/c/9BuafDdpn7MSvXf8iVr7WWx6tfJWfVGSl1Z98lYx2xDB3hxNQdw4312mVxQEoknS49enaVP/9LEopLCJUiuiLcdJ7V+SeffNLWQdD+VbFDxfQohLRDDnvPnj2dR46EC7RTp05H1BHwG9o4vzHoM2k2dZc80+Nj+W7vAfnLWKLbfhTJW/sj6dqrh7zZ4EnJU3mQJM68Q/ImT5K60+6WERsPF0tGemLKwBUwxEz9a6QEpFriC7Jh3VbnXcQXhLARuJ9ePypCoygB+Mgjj9iwJyX6qJgeZVDg4sQTT7QxixlBfCL+02imiu7+5YA80Xmb3NJss3zw9V9S9+1fpOPbu6TzqEVyZc1mkjAgIIM2BOSVoVWMuM6X51Kqy5ANx8jA944Uy4zE1A7zPKxUFqxKJF5g038PxJkrlRhTN5c+Pd5++217kyRpQ4k+KqZHEVg4d911ly1KQuB+JLDAQXZNTNgvUqXLHHmgxH1Sv58RUWNJDtsSFNOh7wckZe3x9uegMELKiEhMnTHEWLYDzajSPSC1kl6TbVuC/fljDfn1ZNRFCrUeuKRjHZFxNKJiehRBaimHe+7cuc4jkUFMI3neUcNM62fPmC9VEp61saIpq4PWY6hoDjSDv8NZpO7IjJgyeK3hWwPSemZA3qxzqfTqmSJffn54H/5oQqabGwYVKSR5ENBPERrNboouKqZHCaSncqjJy84sWLRUmCI90W8WL1hjLMOiUrb1MdJ5UUBGGHEbZKzPcOKX0cismLqD5w0w+yzdOiC33X2JFH61hIwfP9F2T40W+Kyp6UA6b2Yhg41g/qJFizqPKNFAxfQogKru5557ri3zltVwJ4SU4ih+pbcScJ/YtLyUanKStJsbtBAJYwondpGOrIopY+CGgIz6OCDtZgXk5keCFZzOzZPX+pqp9MWCj59Q2cutPJYVKJLCe6ZGqhIdVEyPAijRRxfN7PZdohQgkQBesn71VkluVk1KJJ0mLacHA+7xX4YTuMyO7IipOwj0H74lIOXbHCsXX3GmXHrRdXLiiSfZ7/PZZ5+1cZ+ELXkJlfCJHc1unC+Fa7BQN2/e7Dyi+ImKaS6HqSKHODtWTigsRlGAOjv89ONeGTNimlSsWkqK1DhNGr9lhC9VwL0XwwsxZbDgNWp7QDrMPkEqJN4nfXoNlm5desl9991nv1sGlfIpOpJdVwiVn4gn9cLyxWeaN29eWwFM0039By1VMc2l4G/j8FLZ3ysoK0joTWars/O8KZOnSok3Ksm1118p978SkAajgiJqfZRhRCy7wysxdQeRBL1XB6RKuzwyaGiK/P7rQWOVfmnjcUOF9aGHHrI3MeqJZham5RRz9gr6c/GeqHmr+Iv5nlVMcyPk2FPU+aqrrrK/ewlZU507d3b+ShvCryZOnCAlS5SW888NNtu74aGAJBsRHWHEjelzONHyangtpgyb82+m/qSjVm3wpLy//r9AeoLqSYR4+OGHDxXWpp0Ixb+3bNnibJU2dC8g995rKELOe6EQueIfaKmKaS6EligcWuIU/WD06NG2r1BqKA9HVfdXXnlZLrzgIvMejrXvI98jRkRHOiL6kRGmdEKavBp+iKk7+AxEG5RMPlv69O0l+1PNommMN2DAADv9P+mkk+x3cPvtt9tQp3BtQvjemN6nrpPgBWREPfjgg/K///3P7kfxB7RUxTSXQUsTDit9fvyCxRGsU0QD/x4LU7TY4II95ZRT5fprbpPb8t0tj7xwvjQYfIJdyCHMKb24UK+Hn2LKYKFs8KaA1OhLOupLsvG98At8tJShDxXfz2mnnWaPDc0QaUFCui5+UvytFJjxC3y5LJo9/fTTziOK16iY5jIQN3el2W+Iu8TiIeyK0+jBBx+SDm27SacOvaV60kuSOOAMG2JkRdT8DCdIfg6/xZRhA/2NldpujrFSEy+QwYOH2Cr/acGNB8udHlsU5Ga1/frrr49KCBP9oThOtBVXvEfFNBeBtUg3VApeRKMeKZ0uOX2eefYZ+Xj757J6xUZp0bGqVO9yhnRdYkQmGwH3XoxoiKk7hhoLdeAHAancLSB1G74pH2/NeDpNryYWr/gOr7vuuqhkLNFQj/3RSlzxFrRUxTSX0KhRI3uhRKP1CL3y2ReLGzOnz5Ea9UpI5banSdt3giLKQk040YnmiKaYMtx01JbTjJVa72oZP/ZIn3IoJEDgVyU7jUaGdAr1GxYjsYRZmKRqv+IdKqa5BNr1cijr1KnjPOIfVJNian/33Xfbv7/6co9cdXtAeix3RGvdkUITixFtMXXHMLPfFPOzQoeAJDerIjs//8F+T6lh5Z9CMkC1Ko5fNIrKEI3Bvuh8q3gHWqpimsNhukh3UVaLo9HNFH8fZfwo5wcfbtoqhaufJq81CAa4M8KJTLRHrMSUwXeAldqYHlT18snMGfPsd+VC4RgaGIaCuHE5rl271nnEP7p37273RWqs4g0qprmAggUL2mliJLGM2cW9CKmx6bJ82RppNPwkqdkrIOVaBRecwglMtEcsxdQdRDH0Wk1Tv+OlZdsk2fvzAbtwF67Owd69e+Waa66xU3DayvjNiy++aG+K6RWdViJHxTSH06dPHytuqa0cP3AzqkqXLu08EoSSfgmDjpWR2wNSqJaxxkYbi4dY0ixO94dvNOLHgo4TRtXfjMHG0htpxJGB1ef+PeT94P9TvwYjHsSUwSIcNQeSzPdSKfFBqVktUXbtCl+BCquU75g2zn6Du+a8886ziQWx6PeV20BLVUxzKAR/c/hee+015xH/YOGCFWesJiyoUKa8PV4ShxrBMmLabWFAXqxorLGlWStYMuwDIzqz8knNKQ8dqleKeHZdfpZ57GGpNOEZ6bbiTOmx8nSpOv456bzsHFsgOtxrxYuYumPcjoAUaxSQh56/UL78Iu1yfvhSOa7hmud5jbuQ2KBBA+cRJaugpSqmORB6pt98881y2WWX2bx3vylXrpy96MJlVI0cmyLJxuqiUMkILLBhRjTqB8UsM0H6WKT1pt8j59WfIefUnidFhxWXkeax0eZ1Cg0pJadVXSn526RIg1m3Sf52nSVvnTlyfYsB0nfNKWH9tPEkpnwvDcwNp3jDgHSYF5AaSS/Kvj/cjv9Hwso+3ze1Sf0GIWVfCKuSddBSFdMcSNWqVe0FENpD3S/cjCpiIsPRf3B7u9DiWqL4TEs1DUj17kbEMuE/RTjv69xKXhxQWapPfliuaDzCivEoI4qI5+mV1skDXVtL1UmPyWWNRhur9Gy5OHm8EeA7rRCnfr14EVNuMt0di72nsdhHfxJs4te9Z9oZaiwqXnzxxTZTigwpPzlw4ICd6hOhwdRfyRoqpjmQyZMnW3Gj+r3fUAP1lFNOSTejqlufJtJ86n+xpTZQf11AXqkWkDbmcRZhUgtMuEGH0Ts7dLBWKFP9yxuPPDTNf2lARUmYca/c0b6DFdIbWvaTPmtOlGuaDZZqkx+zPtbUrxcPYkrmFzeZwrUD0mSM40s2j1Mtq0TjU2TB/GBoVDiWLl1qj3OlSpWcR/yDClfUEHjppZecR5TMomKaw9i5c6dNQ6SAxsGDaU8TvcDNqDrnnHPSbdnRqWeStJrpiKgjIghouxkBeblKQPqvPfx/aQ0E8cne9eR+Y52+OrC8EcwUM4X/n/Rcdarc2qa71JrysNzdqY3c1q6LtVprTH5EzkuYJk3mXmt9ralfLx7EFMu8cqeAlGt9eJQDN56eq4wFX/cW+eartFfuO5ibC5cohWX8hggN9pWZBn7Kf6iY5iDoC/TEE0/YYiJeV3cPB4U4OD1mzpzpPBKeDj1q29z01IKJgNXsGZCSTYI+w9D/hRssJHVaeoFc03SYXGhEsuHsfPJw9yZSYnRBu/h0fu25kq9ND0lZe6a8NLCinF9jsTzbt5Zd0Q/nm421mFJisOVbAXm1etC6Tu3X5YZDYeykZuXl33Ra3T/33HO23kI0QpjcWNf169c7jyiRomKagyA2kcMVrvSd18ybN8/uq169es4jadOme3nptOBIsUDgEIzXEgKSODhjQSXECUHtv/4Y6bv2BBllLNVSY16Whu/cbBeheq8+KfiaxqobYvbVe/Up9qcXrZ69HliefVcG5KXK5gbxTvC9hNuOwP6Knc13MzztTgj08KI9N226/U7KIMWUiA1STr2ug5vbUTHNIbj+Mxae/Iaizly8+fPnt4sT6UGFpGZdiki3JUH/YGqxGLzRiN7y4OJL13eNqITxbaYeiCNxpO7f7u/8dIUTUeXvcBapO2IpplilbySZm1G/4FQ/rZhb3j8FUt5MOPuwQtOpofo+x7927drOI/5BERT2Vb58eecRJRLQUhXTOIfQp8svv9yGQkWjlw8dOMmo+uijj5xH0ubP3/6V5E6PS09jhaVVZo9FF0SNgP4hRjjChTGlNdITy4xGrMQU32idFCOQyUFRzagQNgtUnRcaC7XeIzZDKi3cKl0sQPoNZfrY1/jx451HlIxQMc0BvPHGG7bu5QcffOA84h9uwDjFjCPhlx/3S732t5tpefrCh8CUbxOQSh0cSy3MNl6PWIgp++xopvVM7/uuMtazuXmE2y714IZTf1hA2nVs7HyzR4LPnIVHCkxTcNpvKGZNJEd2mwQeLaiYxjmkiXKISBv1G7eaEOIdKXu++U1qtL1KBqSxCOQOrFH64BesEZDm44Pi4Xd1qWiL6UDz+ficr1YLSMtJAduAL9x2aQ1STks1P0ZmTJvjfLtH4kZz0LTP7xRQWpywLwqA0/pESR8V0ziGaTaN2Zh2+w29h1h0IKPq559/dh7NmK+/+FmqtD5fhkQQS4q4dZ5rrLZK5uawInKrLasj2mKK9U2hlyqdgr+H2ya9gRD3NTeYknWvks8/Tjt4ftq0afaml5yc7DziH+6+qFurpI+KaZzCqi0LQBdeeKHNhvEbAsM5Fdz6mpHyxac/SOU251irKpxApB6ITP0BAXm9QdCfmB2faEYjamJqBJBIBQq8FMYvvCnrn4vOpy2mB6ROwyKyf5/zJYehfv369nhRys9vatasafdF22glbdBSFdM4pG7duvYEpuiz30yYMMHui5bEmWXb5p1So1Mem9ETThzCDUS0RKOA1O6bNQsu0hEtMSVioeeSoMVN2ihiGm67SAffSbVeAUnpl7ZrZ//+/TYFlIQKv1vUsOh56623Ru3GnlNRMY1DaDvCYSFo3m9YyDj11FPlySeftAscmeX99VukTo8zrUUVThjCDXyn/VYHF2k6zArYyvThtsvuiIaYYoGyn2L1ApI01Lk5ZNMXzGsONq9ZPOlUWbF0g/NNH4nbPJGFIr+hcyqLoIULF3YeUVKjYhpnkLZ59tlny3333ee70x/xZCGDBnx0zcwKy5etkrp9TsqUmDII5m89JZi/j3hEkm6a2RENMeV1KehSyuzDSysba7fb0oCUqXOHfP9t2r30CV3iEiahw2/oV8W+UlJSnEeUUFRM4wwKilD9nAIjfuPGLU6dOtV5JPNQGLregKBwhROF9MYII0RVuwSkbEt/pvt+iyk3BAq5sHqPNer1DQF3SPLYgDRrXVsknTIMbgWxRYsWOY/4R9GiRa2F6meP/5xKTMSUrBpWjDOaVm7dujVsPjLP58ShpmdWIMMjdfA7gfEIw4YNG2y2UejJQgve0L4877//vixYsCDd/HjqUEYS9B5Kx44d7UURjaIWvH/2ld2MmilTx9nC0EOyIKbuFLlIHSMaI7yZIocOP8UUVwUFXHBVtJ8RFNZw22V3EEJWrh3B82853/iRuD7NvHnzyvfff+886g9cC5dcconky5cv3dTWcG1XQgvzuJl1hON999139vfQ54R7fkbZeLEm6mKKKFH4lqBwvlwOjitsiCMhOjzOSYHPkJ5DPE5MHT8RYZzvVLbhueQSu/UeqQDPQQj90nGYu6/Pa/O6lBlj1doVc362bNnSrpCy4MN+3eIe5Cfz2KuvvnqoCDOdJJs2bWoFqWLFivZkaNOmjW1Oxvtkf6NGjZI5c4LxgrwnV/h5//ydOkZwzZo1VtzKlCnjPOIffCcXXXSR3HbbbVm+IbmMHjfgUGHocGKQ0SD7p8eigLxYyfxcHPw73HZZGX6KKSJHAZdavcxr+2BVu8Nmi5lRvO7FsmXTDudbP5JohtEtXrzYnqvVq1d3HvkP6ggkJSXZ2rcsaHL9QvPmzW2sdN++faV37972+uI6xtLF90t1LK5BDBkiS5g1de7c2RZcodQkNXV5bjwTdTGlmjfChABhXWIZJSYm2qkmjeFWrFhhDxJii2AWK1ZMunbtai1GKtowpWFb/seXXKFCBVuMA8FD4Dg4bqYQj9WqVcuKJEWU2W7w4MFWzBEtDiAgbDjWa9SoYffLQe3fv789+JUrV7YWK5knCCehKIgkecu8hxtuuMEuGNGxk/fN7yVLlrQnz4wZM+zrsK+GDRva/Go+K5/zyy+/tPsGBJZGatdee+0RLUH8gM9KuqgXU7UBQ7pKowlBH184MchwOGFFDY1lWtRYqAhgVsOKUg9fxJT3a8STwi10E8Ai9er9pjW4UVGVq2ric/LH3rT96Jy7XM5cL37TokULu68pU6Y4jwRBQN06u5xfr7/+ujVcuAa5Hqj5QHws1xzXFb5eNIFrCyhO/fTTT1urt1GjRrYLAO1yuKYyE/8cC6Iupggc1W/eeustK4TLli2zB58vC9HBKkXk+CIRtRNOOMFaeYgprTNGjhxpDwx3r+LFi0u/fv3sdogU/yenGAsUOEArV66ULl26yCOPPGLvdFiNiCl3RvbpWrE8j7to2bJl7SJQqVKlbFMzMpAonIuQI+JFihSxJwz7QjzdxmcJCQlWaDm5OFl69eplXw8rF0uWxzgx+Mw8Hmo9I/Ichs2bNzuP+AeLB+zLqwZ8fQa0lyaTjZhmMwAfgSrTwghGV+8sPT/ElEItXeY7iQfLs3ETyeSgulTtAWbf3do633x4OG85vuHay3gNESA05AsNl+K6bds2+B4RTK5VFlMRTOJUqTHBtYtVioGB8YQWuEVVmP0hpiy+kijAtYFeYHGTkRXPoKVRFVMsRDebgi+3WrVq1qLkrsVPpp2Y9AghosWdCxFChBE8LD/EiMd5HcrRscpIXGaBAgXsY27cHXc+BI/HEG1+ZyrONIT3wf7c6TZWKGI5bNgwK4w0M0N4KCpBCh8WMsHL7I/n8/7YL79jcU6cONGK+ttvv20fx+/J50DseV1y3nk+Qo5LwHUZcAfmBLvzzjvtScVd3P2f12Cxs3iAteAVPfu1kJbTsy+m7uLNK1UD0vptb3yQXosphVz4nATmNx0bnOqH286vQSxvySYnyvy5S51v/0iY2TDDueKKK8L6HbMLLjFcClwXrhEQmjjAlJ1rGoMI8eO6dd1JXI8YNszW+InxhIuO8x3RZc2A65THsW65/lnfYMpP1EJabXPihaiLKQcj1BHNF+k6st1QIE6IUOc2Vhyix3Pd57vD/ZsDhbVIG2IsSZfQ1+fAuTUaU7+P0N9D77RsB7wH/LPu7+6Jynt2p+b8P/R9uvtwfxIcj9sA6xTfEvBcDgF3c1bwEWBONIQcwfdKWPnsVJ1i8cDL6VKXvvWl3TverGQjfh1mB6QIxZTXHC7QTKWpxO/2eqLuKX/T6iStabbXYorFTKGWCm29eb3MDha9eq0yglr7evn6y7SD590aC151reUcpxMu5yazSMQQ3yYzKfbDbDEUrg/KOLq411DoNcYMLrUP1O0/xTXkLkqB+7zs+vf9Bi2Nqpj6CVMHv2MzswvC7p5cgLgfe+yx9i7swsnEicrdGNcEDnv8yyy4ZRU3fIaLwDPMx2jXs4J0etcbMe2/LiDjPglI0bbXy/ON75Lhjj/Sbflcd9o90njOjbY4dPvFF0rdtx+U2lPvk96rTw4rqF6KKWFKzScE5NUawc+aVrlBvwcWe9PJAWnQpKwcTOdUZ6bF8WZmlBU4B4laYYbFOYiAsvAUeiPG8mQfiKySy8Q0J+KKqetnSg13ZaZVWLUseHE3Z+oUeufOCNwHHGavA7sPHhBp1rWQdF1iBMYDccHqTJx5p1yUPEPOrDFfXh9eTEYbEcP6fKpPXTmz5kLJU3e2NHwnnzzQtZmcX+tdubtTR+m8NI9tXZL69bwSUyzkPiuDEQed55nXzWLkglcD/2mlLkZYhw5zjkR4ihYtao87ohgJGCOsTWBpMjvCXcW0252RpYZFVF5fxTQIWqpiGkMyEtPUEHuLOCKsLHLh2E+vPS+xsNS/JBoh1CL2gn2/iyR1fCzdwtCZGUzb7+vSQl7oX1VqTntMTi8zXHosOkaGbDxWnuxVT9otvkTu7NBenkupLpc0HCvnGXEt0K+mDN5wjH+WqXldLGQKsyQMDC6UeRkLm5VhrXVzg3kzIY+8tzbtRUtcRFQBI+IkrXbRLMiuW7fOrhUgoKwV4Kd03WHpoWJ6OCqmMSazYhrKtm3b7IIYC3K4AlgICO0iisvj0UcftQ34QkOxvGLvz/9InXa3S4oRl3BiltkR2uq50bx8cnrZkVKk7jEyzDz+tpn+V530pFzTbKA0mXuTEdxqUs9M+89LmCp1pt1rn5v69bwQU8SzTt+AFG9ofmfByYPP6cUgHrfTwoBUqPew/PrTfueIHAkLmlzirCe4EO1CXLMroER28LcbBRMpKqaHo2IaY7IjpqFQDZ0V1h49elhhZUGOqAEOr5s84DU/7vlLqrW6WgYiZB6IDJbpE70S5EEzhS9sBPXWjv2lXLtTpVrnE6X2zKfk9FoLJXn2HdJm4WVyc+s+0nze1XJR0kSp9fb9vogpBVgoxEIYVMrq4AJQuO1iMswNzFbnHx6Q1h2SnCMSHtd/yrmBHx4BJSaVgPi0LNZIUDE9HLRUxTSGeCWmoXCSE0ebJ08eGyZDCJoflul3u/dJlZaXRlQYOpLBCn2HJXnlysaj5Lx6syRp9u3yTP8kueiVUnJp9U5yXuICuTLpLSk95iV5vl912+r58Z4NZNB7x4XtUJodMbWLTOY1adNMQRa/0kWzO6gjW6bVcTJ1ypF1TVksIs4aH+hZZ50lt9xyi12Vz46AhqJiejgqpjHGDzF1of4kiQnEwRLnyiAO1qv+Qbt2/iI12nsnpm6r575rj5deq0+1rZ5Ljy8kVUffJi9WPsVMa0+VnmvOlBTzfxacuq84M9ixNA1/bXbElDCoMi2DhViy7G+NwuCz9zejXMPL5IvPd8mvv/xqp/YsHrEKz2o89S2oDkbiipeomB6OimmM8VNMzz33XJsi60Iyw6xZs6yo4mcl1i80JjezfPThDqnY8sxMFYaOZCAQbnvnfmuPldHbA5I0JCBvJhlhM5YY/8dq9KXVM+miZh/JZvpcpK55DSPoXviDvR5YzoRr8RmJNCjTNiDPvvCI9OqZImPHjrUWaGisNkJKLycvUTE9HBXTGOOnmJLql1affZIG5s2bZ4WVyAD8reEqdKVHtSp1pZARHD8tN1fI8A+WaByQWr2DVmMkK+pZEVNbeGVx0E/qdeGV7A4roOZ74HN1XxRs/1I8OSCvJQSkUD1zA2heUQ4cCN9k7+GHH1Yx9RkV0xgTKzENhdAqXAEsXJHhQoQAIVihGSupmThxkr2QKnXyV0zdgZBQ8u7lKgFpR8k7IyjhtgsdmRVTwruwRCkJ2HCks3ofZrtoDj4374P31W1BQOr2C0YWFDU3sUrtA9JqcjB0q4F5vzNnzXCOzpGomPqPimmMiQcxDYVkAEoLkhzAqi+rvwgrGTEuWLCnn/Y/ueDC86X52JOjtjjDfijGTP4+fyM0qbcJHZkVU1usumuw4IqNJw2zje8D98UH/wkoRVVq9wnIm8YCpTVKZXPzonaBjX91tqHLQdWOp8vG97c5R+hIVEz9R8U0xsSbmIZC7VciARBWFjNIFqDoNf63G2+8RQYN7mvE6rhsN5DLzEAUaRNSunnGgpcZMUWoWbXH8kWoMhJqT4cjoK44dpprBLR30EdMmb8qnc1NxAgovmJ3m1A/bor5vWbLu+SPX9Puo69i6j8qpjEmnsU0FIq/kFpISUFOmeTkxtJvQB87vRzzWVC4opGvjoiwL0QmaVjQggu3HSNSMUU4iSNFSIkr5XnhtvN0IKAbg+KIX7bjO0F/8BsNgj7QasZCbjst+N7sNqkE1B38v4OxXpt3LukcqfComPqPimmMySli6kL9SU6Z8eMmSaHXnpHnKwSkfJugaPVb40xPfRZWxIfWyi9UDEi3dForRyqmiJVtPW2m05EubmV18N5dAaVCVs2e5sZgxPP1xKDFjT/YneazTUaRBFjUCcPN+x492DlC4VEx9R8V0xiT08TU7R01esTbUq/rldJ7VTCMqFTTYKX8sq0C0nh0QPqaxxENLnY/hBWxaTwqIIVrB8U0nOhEIqa4CuoPDFqE9r1mIF5ZGbw/vgtEsv1MI5rdgtYn+6zeI2gNuwKKtZqZ94C/tHq342XpkpXOEQqPiqn/qJjGmJwmpvhQOWWeefFO6bLACNCWoAghFr2WBduP4M9kRZyFnEZG8IiDJCbSa2FFCMsZ8canGK46f0Ziyv+7zAs2xeu9IihoqbfJ0jBiiIAijkzD204PBv8XrRcsmII12slM67E8rYCa/WZVxEnlrdbyatmzK/12Nyqm/qNiGmNymphSV5VTprARy9GfHH5hs0DiCmsfI04IKW2csR4RNMKNEC0rwGZkV1gRKvbJ6n7LScHXDP1/emJqEwOMiFGflDqliH3o/zM7EEMroEbU+Vz4O6t0+k9AcSEg3FieroAiuuFeK9LBZ+hubmCJbZ6T9FpBg4qp/6iYxpicJqbvzl0mZ14QFEUsq3AXOQNBscJqRIopP1N/XAC4AnAJJA8LWrLuNghDuNfJaLCyzeIN1iX7CS1Gkp6YYslWaBesnJ/VMKhQAeVvogEIXWJxjFCmOinB0KZDFmjIe/NisO8mE83nHtjeOTppo2LqPyqmMSaniemUt2ZLwboBGfVx+As83EB0XNHst9oI3FgzPW8dTNcs0SQgDYYEF5SsKwBhzYzokP5pxKyuES6C2bGK3f+lJaZsw+OFagYtxMwIOTcJV0DpDEDQPMHzxcxnYf/1+gek67vBfbt+0nCv48XAX1qrb+BQW/L0UDH1HxXTGJOTxPTvAyK1kgvaNiVZFQkrrI7QkNHUbHwwGoCMHvrQ00KZVEmElRGpNce2bxhrsF4/x1I0QhdOTIeY993bWMQvVnREzwhj6tdKPRBQtuN1+5n3jEuhorFqCaJ3BZTsJPeG4aeAho7BZn9V250rn2zLuGuniqn/qJjGmJwkpnNmLTZT9WMOTWuzOxBWBI8pMCLVwkxZESn8jIQqkXuOSJEumZFI8b++K4M59Z3mBF83tZi6FjIr6QlGtNP7HFZA3fe2JuhXtaLPe2tsnj8oKPrRFlB38Fn6mhtGzRZ32Y4HGaFi6j8qpjEmp4jpX3+KVE14WjobAfGjSHKo9cf0GesPfyYWK5lA7vTZWrVpiBcugpZvBaQg3U3Ne2S7UDFl1OwVtIDDCan18/L6joDyXBbQrNVsBDRpaIg7wohoptwRHg8+f+uZAenYs45zhNJHxdR/VExjTE4RU4oPl29vhMQjqzS9MdyI6hizHzfcCb8kCzulzJS6tBG1OmYq391YrLbZnhG1UGHlOayiY0WO/fw/MR3/RTAgniwnhNIVQiugWJdGQMmCajzGWShDQJ2Fsp5L40NAQwdWc33z3kaPHeocofRRMfUfFdMYkxPE9I/fDkql+g9LNyMqfosJbZxbzL9Skmbdeqjw8zAjrliViTPulLqj8kq9HkYUa54qj9a4TxKGnybdWDHHqjWCyE9WzwvVMq9jrFRClMq2CD4fIaVQCtu503NiYBuNDFqgLIgRI0sIF5EGhwTUvIdw7zWWgxqy1TufIuvXbnKOUvqomPqPimmMyQliOmHcZKnYOfzU2MtBq+fk2bfJefWny5m1FkiJUQVtXyj6O73Yv7KcW2uhXNZ0vHRde7Xc06mtnFl1sZxVsocUrnOSFE8KSC0zhcdfyvskTIrEASIFyHNnUL4OC7X38mByAUkFbnKBGwPrCigWa7j3GBfjPfP+zE2nSvOrbB+uSFAx9R8V0xgT72JK58tyde+07Zz9ttAQzvu7NLf9nSpNfFKubDLctjHpuepUuaDBZGk050a5r3Mrydemu1zTbKi0X3KhXN5soiS9c7t0n2sE00nTJM+dBSLE9aniAXni9aCftJmZ8pdxsrPInCIdlUWrHCGgIYPZQacFAWna8XX59x/nQGWAiqn/qJjGmHgX0xEjRknVnkZwfLZKGcFWzx1tq+ekWfnk8sYjbaO8bivOtGLadnFeK7R5kybK9S36Se81JxlRHSzVJj8mY8zUHYsUX2L3hcFIAPyeF1wakGOODchjxQJSuWNwms9KONvmJAENHbgxGpobQ8rATs5RyhgVU/9RMY0x8SymP323T0rXzWdEKzqig2X6WM8G8kj3xvLasDfkuuYDjPCdaC3TvMkTpNqkx+XWtt2t9XpFkxGSOCO/XJD4tjSdf6OM3R4UR0KpWDSq0Da4An/5jQE57cyAFCgXfAxrFT+qK6j4WHOaoNpg/V7HybvzFzhHKmNUTP1HxTTGxLOYDhzYX2r0NVapsfrCXdRej6EfGKFbdKlc1nCsnFv3Hak3/W55vGeylB77khXSPDUXyg3GIu2z5hwpMKC2XJywTJ7qlyzd3j3W+kPdavQV2wdTTCkoUrBmcDGKaT6PYbHa7eoHQ68IwSIUi0UprNqcIKx0g63UMo98+dkPzpHKGBVT/1ExjTHxKqbf7vpVStW9Tvqx2GFGuIva6+G2eu69+mTpvvIM2+r59RHFJGFmfhltBKTnmrNlyIfHy2gjfCw0le2Yx5axeyPRqUZvpvAszozfEfwd/ynB9lRsopA0K/XjzP+wYLsaC9Y2pGsUdAcQStXMbEvYFDcP4k3jUVh5Tz1WBCSx3VOy/89/naOVMSqm/qNiGmPiVUx79uoqtQcGF2fCXdR+DkKihiBkCPkHx8uobc6iy2wzvaWYsrEqEdFa1AKdGRQYO2XfGByEO5EJ1X1xQFpNCYrohC+NuJrnsTBFmBSvZxeezOixKLjqj/WKsNrFqTHBiIB4C48iprbFNPNd9Ex0jlRkqJj6j4ppjIlHMf1qxw9Sou5lMsAITrSsUnewP5sJZaxDfrel7IzVyfQdASWDiek6ooKA8vPQezQ/ST2l5B0Fn8d+9l/Q/phPgyFR5OR3nhuc0rv7RFgRTITT1mQdbp7TIiisCDHFr3muu00shRV/aT1zQ5g8ZbxztCJDxdR/VExjTDyKaaeurSVhRFA8wl3QXg8roEbcbPETN5W0Y1DMSCWt0zdYC/RQKbtQAXUHfk8jrmxrq0cZ0eM1D6WTmv/xGNN+qkUhoOGm8TZJwBFNwqbc0oEE9Jcyr2MrXC11tjHvhddJ/Rp+DvZZqd1J8uEHnzlHKzJUTP1HxTTGxJuYfvbxbilR/0IZZIQr3MXs1UDIEDvEkTRO/JWstiOg+DHrUeRkodnGsVIzqgeAuNEShLqmKWuC2x8mpmZqz3aIKgtPFdoExTf164QOBNsVTfseqXDlvEeKnWD92vfofA4rrKlF3sPB+6G4Sa3Wt8rPP+xzjlhkqJj6j4ppjIk3MW3boZEkj/HHKrVWnyM8+DWbkAfvTKfxV7p1TV3LMFKrz512U3GfnvLuew8npog4lm3hWmb/Y4NC6b5OeiPUesYKJlUV6xn3Q2ghaMSfbcJaz9kcfE7bibRjWedoRY6Kqf+omMaYeBLTjz78QoonnCODjWiEu5izMg75I43AHOoR5Qgo02b8kYfy4DMhoKEDCxPfJimjrmgywokpg9hSKlDhP+1lpuy4D9z/RTJChZXfqbBv/bosjDlprdav67gleH0vhJX33dDcgAYP7+EcschRMfUfFdMYE09i2rRVLWlsLC6EItzFHOnAKnOtyx6LQ1bKjRXndi+1TfaM0LBddvyOiBVhTwgZ7ztUtNIS00PPGxq0LFM/LzOD5yFyfBY+B83zaNn8eur2zeZ/bGOTBLK4L57PDWPFsnXOEYscFVP/UTGNMfEipu+v2yYlk/8nQ4wAhruQMxoIqLUujTiShUQIko3hNGJFqBH+RvyOiBji5cWKOMKEz/LFSkH3QGoLMz0xZWDRUmaPdssjwvw/s8MKa4g12pG++MZKRVQJyyLe1aazms+OMOISyIywUtykauuLZeeOyIP1XVRM/UfFNMbEi5gmN6sgzd8OXuDhLuRwg2msKwqsttOHyc0uIguJVXkq6CNaVjg8EFB38FoIFp1P8b0iYKm3yUhMrUW8LliaL9TX6sVAJO0NBmE1n51wLCIN+H64weBv5fth//Y7zMA65n/dlgUksdWLcvBv56BlAhVT/1ExjTHxIKarl2+Uko1OlmFhBOmwEWJ5IaRuyiaWFwJ6KAvJbIuAZmdKm9E4VAS6bXBf4bbJSEwZCCjTcKIAEP7suBzSGlZYnWk+7wlrmuwrIgLwHRPFgOXO/tmG95T6e+P7bj4lIF37NHSOWuZQMfUfFdMYE3MxPShSt+EbtgVG6mkyg4vaCqgRLKbmhB/hByRVk4EPj8f4nxVQs61fAuoOBKf5xIC86rQnSctlEImYMhDmWr2D4sZrh9vGy8F7dkUTnzJNBA9lX7V2sq9SlQZkezqRzp41xzlwmUPF1H9UTGNMrMV08burpVSzEw8TESugxqp0Lb42ThYSfj+yi7BGQ7OQrAj7LKDuYJ99VgQtSZvJZN5nuO0YkYop7x3RsnVQBzqf20y/w27r8eBG4IomUQ1ENxCZgLDaotUjzOPLAzLqU/O9dzlLtn/0pXPkMoeKqf+omMaYWIrpP7Z18yvS3hElBkJis5AmB/2e+PdsFlKKES+ykMw2CC+iFk4cfB1G9BAeRI9pckaiF7GYmuGKtE03NZ8zPZH2ayCshIfxGUOzrxDWN7Fcy98s3+z60Tl6mUPF1H9UTGNMLMV03pwlUrHjcTJhZ3Cl3W1nbPvBu1lIC4JWExd4TAQ0ZCCetZmOm/cWyXQ8M2LK4DPSbpqyfUzFvVwwy+xg3/Z7N58Tka3UxdxE3iwsKX0HyIABA2ThwoXy/fffO0cyY1RM/UfFNMbETEwPilSq+7TU6hcUUKwfNwsJP168CKg7eD+h6aKRLBRlVkwZbEe6qV3YivA5vg5jeXMTqdL5RNmwfov8+++/8tFHH8m4ceOkW7dukpKSIvPmzZNdu3Y5BzY8Kqb+o2IaY6Itpuxv3br10rxpW8n/ZHAqb7OQaGdsrCBEy48V7ewM9/28XDUYLcB7TL1NuJEVMT0s5MpMs60FHCX/abiB/7rnioDUaPKI7N93eP1ShPWTTz6RCRMmWGHt06ePzJ49W3bu3Ols8R8qpv6jYhpj/BbT2rVry++//y7Lly+308NOnTrJ2LFjZeGCpVIh8W5b/BnLJ60V8XgYhGKxKEMUgfWThtkm3MiKmDLwl7rpplSIChflEK3BjaOemS0MGdrPOapps2PHDnn77belR48e0qtXL5k+fbp8/vnn9n+PP/64PPDAA/Z3r1AxPRwV0xjjl5j+8MMPcs4558g999wjw4cPtyf8Bx98IH/99V9r4IXvLjcidaLtwR7uQo6HgXjatE/SRY2wZCbsKqtiyrD7HRZ0f/A6sfKfUiehXNNz5JOtXztHLTK++uora6UiqsOGDZMrr7xSHnroIee/3qBiejgqpjHGSzHds2ePzJ8/X/r27WunfM8//7yccMIJsmXLFmeLI2nVLkGSxhoLKA4F1aaLLgimi2alIEl2xJSBoGbFIvZq4K8m0iK51ZvO0coa48ePt6L3+uuvS//+/WXixIn2nPjnnwj7RKeBiunhqJjGmOyK6ddff20tkJ49e0r37t1l0qRJsm3bNvu/b775xk717733Xvn77/A5iN/u/lVK171Jeq+Or6m+myxgfZduqbxM+i6zK6aHfLVuummUbzhkpFXrcYxMmzrDOVqZ57vvvpNLL71U7rjjDuvu+fnnn2XRokV24apr167W5bNx48bDZiyRomJ6OCqmMSYrYvrFF1/I1KlTrXgiotOmTZPPPgtfef2dd96xJ3yDBg2cR45k1sz5Urb1MRmnk0ZxkJVUkVV1ijhnQQgZ2RVTBvVX6TOFoNJsL6Mi1V4Nbib9zb4qNb5Wftjzp3OkMs/LL7+c5uwEYXV96Z07d5YRI0bI+vXr5Y8//nC2SB8V08NRMY0xkYgpq7affvqpvPXWW1ZA8YPNmDHDimokJCYm2pN+zpy0UxGbtq4ujScGFzzCXdzRHIRkEfNa0EkXzaq/0gsxZSDmtftEL92UgVXedJIR8m5JzhHKPFieHHd8phmxd+9eWbVqlQwePNgKK89Zs2aN/Prrr84WR6JiejhoqYppDElLTPFnhcYT4gedO3duhvGE4Thw4IDcfffdcu6559qpfzi+/vJHKVXvGtsWI5bB6ohIH7fxHZlIRhDDbRfJ8EpMbeaVuclQ+JlEhmj4T5klVGh7gixfmvnapYAwcmmXKVPGeSRycAdgobJwibAisMuWLZMffzw8+0rF9HBUTFPBKjgnkBtSkh5//vmnfPzxx3bhh9i+0Ls4U6hvv/3W+SttsAg4BFgRWKAffvihjBo1Srp06SL9+vWTd9991/q9sgt+1BNPPFFeeOEF55EjmTxpupRvZ4QjBostDKa2WMZe5ch7JqZmDHHSTWkhnbq7qdeDm1nPlQGp3uhB+euPyHvju3DuXX755XLttdfam3V22Ldvn2zatElGjx5trwtcAosXL7bXCecl5y7nq3IUiSknFU53pi8bNmywd1OEq1mzZtK6dWtrBQIhJcWLF7fTakKJ8COlBc9l1Zzpd5MmTaw14IIVGcn0Cv/U2WefLa+88ord16BBg2TJkiX2gvAaLA0ON66CcPz7j0hy83LSjLqmPopFWuNQ9aYI00UzGl6KKeNQumkG1aqyOwgBSxhmfh/c2zkymeO1116zx/m9995zHvEGZjj4XkkS6N27t3Ts2NHuh0XPULgeOnToYH8ncqB9+/ZWhFkERZi5bnA5ERPbokUL+zqc71xLxMjyvhcsWCCNGze26wE5BbT0qBBTDmL+/PntXXXmzJl2+jN58mQpUKCAVKpUyU6ngelN06ZN7cHEOrz11lvtdAYhwvc4cuRI+5ODfN9998nAgQOtCCYlJVlnPlMirEz2wf+4m7P9rFmz5KeffrJCVqtWLSvkLoUKFZJTTz01Yh9odihdurS9APic4fjs42+kZP3Lpb+xEqM53ccipa6oXehZ681Cj9diykDwK3cMSDkWxnyy4BHT8s3OlI+3Zt6lgzuI44vh4DdvvPGGdVGFLn7u379fatasacPyqB1Qr149qVChghQuXNjO4IoVKyarV6+2Rku5cuXs7AvBTUhIkBdffFHatGljXVkNGza0YpqezzbeOGrElLsid0wOGHfK+vXr20Ucpr0cYHdajzAitJUrV7Yr5nXr1rXhR3fddZc0atRISpUqZU8UThq2IW6PlE3Eunz58vb1WUHnBMFCYDUVKxgBXbp0qZQtW9Y+j9d0wQJmxZU4QL/h5Lzqqqvk+uuvty6GcIwZPU4qd4mOb5DhhiDRXZR0UfyTqbfJyvBDTLFGbchWrWBVJ68XpPgu2s8PSFLL1+Tfg84BiRBmXFzORYsWdR7xDzdKJDk52XkkCOc41xOzOwyUVq1aWWuTa4SMLK4H3FlAdh7XGC4yhJnnDR061PpsEVW2ZT85haNGTLnbMT3BCsXy5E7I9ISDjT+oZcuWdrvq1atLiRIlpFq1albkODHxi3JysD1xeYgmIIpM5xFcno81ULFiRTtN4SRBlLkrE0jP/jgxnnzySWvxphYyRJlDwU+/wTJgX1gG4aAtRp2GxaTVTCNIUShFh2jTqbRGj6DlF26brAw/xJRxKJmAdNMwvaeyMxDn6r0CMmXy287RiAzcRTfeeKP1laZeKPKa3bt3S548eWz8curAf8SV2RiJAlxLzMqY8nPNIPbNmze3i63MEOvUqWMHYXvMEjEmmOpv377dut6Y4R08mMk7Sgw5asSUg7Ju3Tq7EIOVygmBlcbUAyuTaQfgVGc7/g9Mx/G3spi0YsUKm//sLiwh0JxM/I2/lH3wOwtTiCX/Z7jPR8zxjTLC+bOYCnE4sHL9hhOcfXFzCMf2LV9JiYQLZcAHwYWhcBe+F4O8+0Ppokb8vNyXX2LK4AZwWLqpB+/bjS2t2Pgq+W535haOECuO58qVK51H/IOZ2UknnWSLrKSG68MF9xjnPzdv1xXANcJ75HrDT7p27VrZvHmz/R9uLq4j/odLzO+bgtegpUeFmMYDOPCxcsNV9QFWSC+66CLrp2UV1W+ee+45OeWUU+xiWziYclXraawlv3yDTkGRFypkLV00o+GnmDIQVNuvv5s3r8/np6lhu671nSMQGe7CIjMev2Ef7EtX8I9ExTTOoOgvhwQnvt9gfVMM5f777w+bbrrf6HnNpJdsfrjXQofvkdxzfI9N3XTRMNtlZ/gtpq6v99Vq3nQ35Tuo2P4YWbZ4rXMEMobVdULe8NX7DUH8nJtZiV09GlAxjUPw6XJYCB3xGxbh2BeLa+HY+P4nUjzxLBlkrEgvp+CIW6X2wXRRP4SO4beYMkg3tUWrs5luynfba1VAqja8T/b9HlkvZ2Yvt99+u1x44YWexCKnB26ra665Rq6++uo0Fy6PdlRM4xCsRAr5nnHGGYd8uX5C+AqnAQtl4ejXv4/U6Oud9Ui8Jq2NC9YIWne+xWtGQUwZTPfpiU+rl6x+R1i1CSOMIA/s4XzrGcMCD8eN2YzfsFjJvvB/KuFBS1VM4xBCtYg9feqpp5xH/ANfLlWFLrjgArsgl5p9v/0jVROfko4LjOWVzem+bVznpov6nEkULTF1G/2RbhpJo79wYwixpS3Okq1bIus+ymImly7RKH5DtAv7YpVeSRsV0zjGrUPZrl075xH/2Lp1qxx33HE2ti8c61ZvlpIN/2cv+nBiEMlgKosFRr99esVnRXQyM6ImpmZwk6CjKLVXO83J3E0C65wbVVLLIhHFlrIyzsIh1fP9hn3hk3366aedR5S0UDGNc4hT5RBFI+RlyJAhdl+U9QtHj14dpc6grE9l3XRRGvf5seCUekRTTBm22tXEgLxKuumGyN0XPK+G+V4mvTXZ+abThlkE8Z1nnnnmYYkffkDYH1l+Z511lu/7yg2omMY5ZIOQrXTFFVdEJbXuzTfftIJKgHVqfv1pv1Ss96B0XRK0xMIJQ1rDTRelu2j/tUFrLNx2Xo5oiymD/dh009bBm0e4bY4Y5rss3+hy+XbXL843nTZuOUXSlf2GehPsi0VKJWPQUhXTOIc8eg5TyZIlnUf8g0Dqyy67zAo4Qp6aZUvWSakmp2WqbxTC2d9M50kXbTstKKzhtvN6xEJMqWeAX5kOAY1HZWyBE3LWYmpA2nSq7XzDaeNGXqRX6NsrqFbGvsjuUyIDLVUxzQGQ38yhiqQSVXahYAv7IjU2HB06N5eE4cHpaTiBSD3wjZZq6qSLRknUGLEQU4ZNN10YTEbouTj9GF3qllbqcIIsXvhfxbFwMM1muk1MMFN9P6FACeFWhF1lpZ3J0YqKaQ6CwGwWA8hd9hsWvTg1WDVOzc8/7JOyde+QHssznq4jpCw2kS5KTKaXsaoZjViJKYtqpMkmjzCfu17wfYT73DzWe01Aqja+R/b9nvbKE4VBqOlw+umnp9mexksKFixoFyPTa8SoHImKaQ6CKvnnn3++rZrvt3XCBUxYFuFZofnWLu/OXWbbRKfXZA4Lze0/32tZ+haaHyNmYuoMbiRl6G6aRropN5fEkQHpO6Cr862Gh5qfXKap64b6AXVK2Rd1dZXMoWKaw6BKFYcsGn4zEgZYNabferjqPa07NJBkUkHD+EDddNGCNYOCFo3V+9Qj1mKK1Y71+Uq1gLSacqSvGL9zuWZnyJaNaXd1IJGC4x2N9GKqpLGvaJSCzI2gpSqmOQyElMNGi2e/IaWVfVEdPTV7du/9r010quk+VhnpohXaGiGLdFXb4xFrMWXY7qazgkWvU8z35Kab8n11WhiQhJYFbYeDcJBAwUyEhAoqm/kJqak333yzbQud06o1xQsqpjkQ0k3vueeedBvkeQlFfDlNwqUtzppxZJtorNCmpIsaqxTr1K900YxGPIgp/lNuJjbdNPk/Cx33SE3z2MSJR/qkXShcjo+chAq/cVNTKe6sZA0V0xwKpfyoKZlegzyvwGq57bbbbHnAcFZLk5bVgm2ijXghnr1IF60UkC7zjaBtSiUuURxxIabOcNNN6/UPiutAG1t6iez+KnzscKdOnay4pdeDzCvwxbIvCjIrWUfFNAfDhcbhS6tBnpdQJJsVXgpYp4Y20aXrXSspiIaxvA5LF00lKtEc8SSm3GT6kG5aMSBdFwSk7TsBadm+hvMNHo4bmpZWJwQvoSAzBXUee+yxQ+1ElKyhYprDIZCfQ0h3AL9hhZd90bQtNVMmTZfqPY6RxCHBFWxCg8KJSjRHPIkpg6l9q0lBC7VSh+Nl8cLlzrf3H1j+l1xyiW1BEi5pwktYVEREEVOq4ivZQ8U0h0OK6ZVXXinXXXddtnukRwIrvcccc4xs3LjReeQ/aieUklueMpbyMiNkRkwRDxsOFcXY0tARL2LKYhMr+XQdHb49IK8ay/2xZ24yauZ8cSEULVrU3rBYWfcbpvXsKxohV0cDKqa5AIqgcBgpiuI3pJuy4nvLLbccZjkR99q2dWdp06Gx1Gv9hFRqeZ7U6GOmstPN9HZtUEgQ14yC/L0csRJTwqHYt43BZdXeTOvrDwtI5Q4nSNVmt0rrrtUkOamJbNp4eK8vmslxHKPRVHHJkiV2X3QNVbwBLVUxzQVk1CDPS1jxTX0hDh48WObMmWN/P7hfZNuWL2Tq1BnSpkstqdb4bqnU9hSpOyhgW6D0M2LD6j+C42dv/miJKeJJPj7+4kHmZzdjmTcy+6VdduWm10hiy0IyfMRAWbF8vfz6UzAOipsSnTrp+wVum2ZaHvuNe0PElUDzR8Ub0FIV01wCGUsnn3xyVFIOKUrMqUP1ItIOsarS4s/fRNav+VDGjhstTduVkmrNb5FKHQKSNCoYa8nKNkKES8BLcfVLTBFPO3U3licWd8+VwUZ41XoEpFKLC6ReiwLSu387WbRghez+6mfnWzgS/Nz4oenEiZvmqquuskLnNwg2rpr333/feUTxAhXTXISbsfTAAw+EbZDnNRQMPu2006RKlSq2b3uk/LDnD1m1fIP0H9xdklsVlcotLpOqXQPSeIKx6uhS6kyRWQFHuMIJWiTDMzF1xJPXQ/T7rgtI65kBqd0vIBVany51Wjwm7bvVl9mz5skn274O6wtNCzqLUlCESAka1vnNwIED7U0wJSXFeUTxChXTXMa0adPsxUJTPr+hktF5551nrRzaU5MlRR/0zIbYfPn597Lg3WXSpVczY9U9JxVanCO1+hprb2rAZle5LoHMimt2xBTxpLYA+8Zybj8vYCtlVWp3olRrdpu06FBVxk8YKx99+IX8Ffl9xML3hogWKFDAFi/heHXtmn5+vhcwgzj22GPl1VdfdR5RvETFNBdSq1Yte4EuWLDAecQfpk+fbqtK4ael3QnZOuyXWqikvK5YsSLTBVn+/kvks+3f2DTW9t0SpUaze6Sisf7wt7aZFZB+G5zptRHKjBazMiOmuBeseJpp+2DzvK6LA5I0JiBVuxwrlZpdIU3alZRBQ3vLe2s/kh+/y7yfkXhOFpaeeeYZK2h8T1ikbdu2tfn3vXr1ypR1n1kopZc/f/6odDI9WkFLVUxzGWQsYSnSII/alH5A6A5ZOqGwL5qvFS1a1E7/ObXwA5KOyqJVVsRi789/y+aNn8uoMcOlVacqUrnpjVK5w0nWSmSVnAUfG3ZkBDC1vzVdMTUWLj5anktfK9osN34rIDV6BqRis7yS0OpFSRnQRZYsWil7dmUt3vPTTz+1dWjp1cR3wbjzzjvtYuGmTYev5COo/fr1c/7ynjp16tj9U/RZ8Qfz/aqY5kbIWMICCpexlF1++eUXuxL97bffOo8cCYsqEydOtG1QCArnNKOCPzng5PhnNSb2lx/+lpXL18vgoSmS3LqIVGp6pfW3NjSiaeurYl0ay9UVylAxDV00Ilur1YyA1EwxU/dWeaRm0weka+9mMn3aDPlqx0/yTxbripDmy02GSlt8Znyh1FHo0qWLfPTRR8GN0oBkCD9mE26F/kaNGjmPKH6AlqqY5lLcxQavLR6mpEzhIwXxxSVQpkwZyZMnj31PZPlQyf+dd96x/88SB0W+/fo3mTtngfTp31HqtXhaKre8SKoZ65LV9f4fBKTFpICUbx2QEZ8EpMP8gNQdHJDK7U6Wak3vkDZdatiA9Y8278i03zMUfJFM1++66y772XB3IKZ8T4hrpHCDoXbpzp07nUeyz65du2yFfhrjRWNR8mgGLVUxzcUUK1bMXuDhMpaywqxZs2xMaVbZu3evzJs3T0gwoHAK7w0/XokSJawFlZ3QoH+NVnz28S6ZOWOOtO+WILVbPihFa5wujxYJSJ32NxhL9nUZNXqYrFn1gfyRzd6ExIW2bNnSJi/wGQhJe+KJJ6xfNDuhaVivdDnwSvjw0SLuuBwUf0FLVUxzMQSFX3zxxZIvXz7rS80On3zyiY0v9aq2JhlUTPkJrSIlllORsoLcAKZMmXIooD2r7P9TZPJbM6RRw6by3TfZS7UlQmHVqlU2SoIFNt4rveufe+4525eLBSavYPFt1KhRzl9Zp3PnzvZ9jhkzxnlE8RO0VMU0l7N48WJ7UeGvzCoIMUL6+edpV4XPDrz+smXLbCQCAey8X3yt9CMaP358uv7Z9KBf1tgxWcsKo288aZdEJrCQxnsilInIBSIY/Owlj4+VMLOssnr1avt+o1F5Sglivm8V06MBt48QFl9WwP8ajcr+QDgVViAiRsoj75varYjYyJEjrR8wUnBvDB061PkrY9g31jIRCKRcsm9EnYU8wsCiFVZEZASLfFmpeo8r5eqrr7YjGsVvlCBoqYrpUQBWlltuLbMLHIQ1sZgSC/AdknZJQoDrn2SFnID3AQMGZPhZIhFTQrbw41auXPmQH/fss8+W4sWL2wWqaKR4hoOMqG7dujl/RQ4LfXyGaGRUKf+BlqqYHiXQZfR///ufXSiJNEuJtihYtZT6izW8Z+JbWTmn8j+nLoOaBD179gzbRTUtMSWCgLoCTIPJ4uJ18NeyMEYWWbxYdFji+FAjxS0YHo2MKuVwzPeuYno08dZbb9mLjRXjjKB4MAHmXkUCeM3mzZvt+yMkyc0qevjhh601565eszCEzxVY0Jo6daotqO2GaJHYQPUrXBjxWEHJljY0N49I+kDxmXGHPP/8884jSjRBS1VMjzJYPeews+CTHvgICbzPCSA2tG958MEH5YQTTrCfj99pkYy1ydT3nHPOsY8T44pPlAB50izjHarg4z9Nr/I+7pB7773XWte7d+92HlWiCVqqYnqUgQXGwg4ZSWn5AynPRiZPuH758Q6B8iQqPProo9ZS4xRnNb5evXq2kHZODF5H+NOr9ER2E5+TOGAlNqiYHqW4xYhJ90wNAoslFI020n5DwWqC61mAy+lwgwiXbsriGceyfv36ziNKLFAxPYrp3bu3vQiHDBniPBKE6XJm0kXjmW3btuWaoHWiDrgxhDa/27Nnj5x//vm2gIpXyRRK1lAxPcohdvP4448/VISDFe7MxGXGO5mNM413uDmweOi6X1555RXrI45kgUrxFxXToxyC0LFsKIRBpSms1dwwJXbJbWIKc+fOtQViqAPA5ZvbPl9ORcVUOeRzY5U7t9W7zI1iSlYULbc5ZoR5KfGBimkuhhCZSIPPaaNBzCWnAwHxTZo0kfXr1+f4sm25RUzJ9OJzkPl16qmn2kpQhHtluXyh4jkqpnEKoUmsqJOjTlENil7QyRJ/GUHp4QLMCWIPzXypVKmSXc0OzXbiudTfDAc572TQvPDCC4cKOlMhiZCi5cuX54iYzNTkZDGlShcFo0kDxq/N8bj55pttRlrqIij8TfwwED/cuHFjm4LLMaUCFdWuOnbsaCM0yKrid21f4i0qpnEKQkr7DzqOVqtWTcaNGydly5a1VZUIQqcQBv/Db0a4DFk+lIKj4hLbUiSEFV78a7RhJmyGixNxbN26ta25SRUocu7D+Uip0kTAPgU+3GD3yy+/3F6wFALxs1+Rl+Q0MeVGxw2PAHw3q4vjiPiRSpsWxASTJkwdA2YZHDfOE+oqcFOdPHmyFVGOHxlSnCvpJQEomUfFNE7BL4agkurIID+bPj6lSpWyPwGh4OLgIklKSrIXEhcOIok1S/YPOett2rSxld8pJ4cgc1FisfJ/rJ6M6pwi3OSr45+jkDOnDD+ZZhIkHs9TzZwgpu+9996hegN0eqWQC8eLYxfJKj3WJrOJGjVqSMOGDW3mWqFChWx/fGKGOUcIdaPwCd0NWGiknoHWOfUWFdM4hakaZe8SEhKsNUpOuTvdLl++vA1los8S1geLEcQfMqV77bXXrJVSt25dG5CPsJYuXdqG0LjVl4grZRuEmedmpmg0wsmCFaKNpcrpQ69+Xoe8f78a+GWVeBRTwpoQN/zSzBT4DvGBUhWfmUZmC03z+UiP5TW5WXKMyZaiIwIDgeVmyzmBhcq5xPFTMfUWFdM4BdHCYkHoqE/JlIxCHSwI8ZPHgALFCKtb1YnizfyfosgsWrA9vxOfyHSe5zHF53WxULKTx43fFmuXC/maa66xokD7Dgo6Yy1ntaCzl8SLmBJQv2jRIntDvOKKKw59V8T5Mi3PTrYZgfuuP5ubGd875wP75FzgpstsxBVp0m3xryveomKqeAIXLotl5IjfdNNNViyYruKfIw3SyyZxmSGWYsoNEHcK02xax/CdUAKR6Tc+7qwUflbiFxVTxXOIHiD3H19taN1R/LOkqkazuVu0xRQr0PUvU8GJz81P6qbyuDujUHIfaKmKqeIrTCnpacQKtVsej4yr9u3bpxmm5RXREFM38oHoC9oq8/ny5s1re25hmcZjnVTFe1RMlaiCv86NnaS7J6ff7bffbuMgsWYj7QAQKX6JKcVG3Jhcpu58Dsr8JSYm2gaGFHVWji5UTJWYwYII8Y7PPvus7frJqXjttddaQcL/6oUgeSmmuCeIsCCe070RUBeWG0F2OokquQMVUyUuIKyLZINXX33VNrPjtKQ7KGFhJCVkJnwrlOyKKW6IHj16yAMPPGDDl3hfd9xxh/UH89qK4qJiqsQdhPeQpEB3UCpacYryk9jIGTNmZKrZXVbElFRe0nbz589/WG8pUnVxUyhKOFRMlbiGeEnKzZGc4LZhpm4Aq+UkCWTUhjkSMSX+lmk603Vy39kHIkoQPam4ocWYFSUtVEyVHAP1AJjykyTgZl9RQYk8dJIECF5PTVpiituALDNqFrgJB/SLIlOM7XE7KEpmUDFVciRkdpE+mZycbBetOI0JuyJJgEUiMsMgtNUz7oH58+fbWgf4Y3kOC1+k4OKvjbdUWCVnoWKq5AqYplOaLl++fLZYCNN0ogSobYCvlSIgxH5yulMFi3oF+GUzchMoSqSomCq5Dqb2nTt3tqXrcAMQxkTha9I6KdKipecUP1AxVXI1O3bssEVeVEAVv1ExVRRF8QAVU0VRFA9QMVUURfEAFVNFURQPUDFV4gqC6akeRdk6umdS7ITOAKR4ZjU/Py1YlEorNZV9DRgwwPlLUTJGxVSJG0jrJHyJTpw0kqOHFa1bCMSnrxE9jIACy4grLVdoybJp0yb7OBlQK1eutNlLrii7HT3pzEr/LEr8kR5K+BTtkOmDRcsPOr1S1ARx5X+0gqEfE6+1evVqux/g/dCYTqMDlNSomCpxA0JH2xMC6ulPRbFlmgA+/vjjtmGfmxZK2T7qoRL2RKtqik6TDYUQE5xP91baWSPGdOPEwiRtlGyp3r172xqkNJOjyRzbIJwvvfSSzcUvVqyY/T8CzWtRE4Aq+fxOyio/KcGX2aZ3Su5HxVSJG5jSY21Sz5Q+SQgb1iRl+Wh3QjM6QEDJbMISJbvJFUeEb8qUKVZA+b1Dhw62hTJCSck8AvYR3AIFClgLlC6tPI5gP/roo7YiFZ08KfsHPK9IkSI21ZTHeV+ILx0/FSU1KqZK3ICYIlwIHJYm7YqZntM/Hv8prU+wXqlkz3YUPkEwEVmm9OTYI8C0M0Z8yYCipTVtRbp162YFkek6r0caKcWemzdvbgWcxwYNGmTFmFx+XA5YsUz1eS+TJk2ybUjoR09uv5v7ryguKqZKrgExdKffWKGzZ8+2v3sF/lj8uRSLphW3ooSiYqooiuIBKqaKoigeoGKqKIriASqmiqIoHqBiqiiK4gEqpoqiKB6gYqooiuIBKqaKoigeoGKqKIriASqmiqIoHqBiqiiK4gEqpoqiKB6gYqooiuIBKqaKoigeoGKqKIriASqmiqIoHqBiqiiK4gEqpoqiKB6gYqooiuIBKqaKoigeoGKqKIriASqmiqIoHqBiqiiK4gEqpoqiKB6gYqooiuIBKqaKoigeoGKqKIriASqmiqIoHqBiqiiK4gEqpoqiKB6gYqooiuIBKqaKoigeoGKqKIriASqmiqIoHqBiqiiK4gFWTBVFUZTsEgj8Hwzs5vXbhe88AAAAAElFTkSuQmCC"/>
          <p:cNvSpPr>
            <a:spLocks noChangeAspect="1" noChangeArrowheads="1"/>
          </p:cNvSpPr>
          <p:nvPr/>
        </p:nvSpPr>
        <p:spPr bwMode="auto">
          <a:xfrm>
            <a:off x="1953846" y="2047631"/>
            <a:ext cx="304800" cy="241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6" descr="data:image/png;base64,iVBORw0KGgoAAAANSUhEUgAAAVMAAAEmCAYAAADfpHMGAAAAAXNSR0IArs4c6QAAAARnQU1BAACxjwv8YQUAAAAJcEhZcwAADsMAAA7DAcdvqGQAAF8gSURBVHhe7Z0FeBRXF4a3rn+NKnVX2lJ3V6poBXf3hAR3dwvuToHiRYq7lBYKBWq0tNBSLxUKLT3/fe/O0CVskk0ys7sJ532e+yTZzO7s7sx8c+65RwI//fSTZHX8+OOP8ssvv8gff/xhf2Z2/GzG3r17s/x8HTp06IiHEYA///xTsjsQw3CPRzqy+3wdOnToiOWwYoqQ6dChQ4eOrA8VUx06dOjwYFgxPXjwoOjQoUOHjqwPK6aiKIqiZAsVU0VRFA9QMVUURfEAFVNFURQPUDFVFEXxABVTRVEUD1AxVWIKISX//vuv81fGZGZbryFlsEOHDrJ582bnEUX5DxVTJao0adJEhg4dan+vUqWKFC9e3P6eEd988419biz59ttvpWnTpkeIKQHbhQoVku3btzuPKEcjKqZKVClcuLC17rp27SqXX365bNq0SZYtWyZLly61/588ebLs3LlT9u3bZ7dzhbdRo0ZyyimnyMyZM+3fMGfOHBk3bpzd7quvvrKPLVmyRDp16iRffvml/XvChAnSp08fWbhwof0bfv75Z2nfvr2MGDHC/r1x40YZO3asfU8bNmywr8nfwPMGDhxoX2fPnj1SoUIF+3p///23/X+/fv2kbdu2cvHFF1sx/fjjj+3+ly9fbv+vHD2omCpRpXLlynLNNddw4sngwYPtY8OHD5f77rvPWn5XX321rFu3zoruCy+8IHfeeae1BrFKzz777EMCCDfeeKPcfffd8vjjj0uBAgVk1apVcu2119rf77nnHituCDD/nz17tn3Ob7/9Jk8//bR97fz580vHjh2ldevWctZZZ8nLL78sZ5xxhrz22mty3nnnycqVK+1rXXnllVZQmzVrJkWLFpXzzz9fJk6cKD169JDrrrvOPnbBBRfYmwL7euqpp+Sqq66SNWvW2H0qRwcqpkpUKVOmjLVIsTQRw99//91aoQgQQluiRAlrrSKKwO8333yzFS+E1QVf67333mstUbjtttvs8xHBl156SW699VZruV5//fXy2Wef2W0Ai5HHYP369VbE69atK2XLlpXdu3fLFVdcYUtLPv/881bsmb5jiUKXLl0kISFBLr30UmnXrp288sorMmnSJPs/XgcL+fTTTz90Exg1apT9n3J0oGKqRJWCBQtK8+bN7e833XSTFTHA+uRUxIJkoQdrcNq0adYiffbZZ2XGjBmSN29e2bFjh90e7rjjDqlfv76dgiNebdq0saKKwNWqVUu2bNlihW/btm3OM8QKK6/N6yUlJUmRIkXszzfffNP6QhHTXbt2ycMPPywDBgyw1io/Dxw4YC1jRJR94CbA51upUiWZMmWKXHjhhZKSkmKfj6uiWrVq1n2gHD2omCpRpWHDhlacYP78+VYEKTCOBfrII4/IDz/8YP+HkCJajz32mHz66afWz4nAJScn2/+zqs+U+qGHHrLbIWh//fWXFbe77rrL+j9//fVXK4ahAgyIXb58+eTJJ5+UL774wlqgiPbnn39uLdHvvvtOqlatKlOnTpUGDRpYcWZ/iYmJdp8smvEZEF2sY6xqLFn8tkz92X+5cuVs0XPl6EHFVIk5TNkjxQ2N4jkIMYIXC2IZoqXEJyqmSo4EMWPl3bVkFSXWqJgqiqJ4gIqpoiiKB6iYKoqieICKqaIoigeomCqKoniAiqmiKIoHqJgqiqJ4gIqpoiiKB6iYKoqieICKqaIoigeomCqKoniAiqmiKIoHqJgqiqJ4gIqpoiiKB6iYKoqieICKqaIoigeomCqKoniAiqmiKIoHqJgqiqJ4gIqpoiiKB6iYKoqieICKqaIoigeomCqKoniAiqmiKIoHqJgqiqJ4gIqpoiiKB6iYKoqieICKqaIoigeomCqKoniAiqmiKIoHqJgqiqJ4gIqpoiiKB6iYKrmSzZs3y/Dhw2X+/Pn272+//VamTZsmf//9t/1bUbxGxVTJdXzyySdSuHBhWbp0qZQtW1beeecdadGihVx33XXy22+/OVspireomCq5jnHjxkn58uXt7126dJE2bdpYEX3jjTdUTBXfUDFVch0ffvihvPTSS7J48WL7c/r06Xbaf88998iGDRucrRTFW1RMlVzJ2rVrrc+0a9eu0qdPH+s7HTZsmCxbtszZQlG8RcVUyfXs27fP+U1R/EPFVFEUxQNUTJW4418z5mz+Vf7YfzD4gGHfgYMyePF3svzT4ALSlz/ul0Hv7pHPv//L/q0osUbFVIkrEM1a43bKsZXXy65fDtjHENcqo7+QWxtukmubfCiLtu+V53t+LHc3/lDu67BVfvnzH7udosQSFVMlrpiy4We5v+1HcmWjTbLbEdMf//hbrm36oWz7dp8R1S/lsa7b5eFO2+QnI6K3td4iC7butdspSixRMVXiit/N1P7DXfvkhmabZedP++1j3/92QK4zYrrDTO0bTvlabmm5RZ4wgrrv73/lQSOqUz/4xW7n8u+//9rwqNatW8sTTzwhd999t5QqVUpmzpwpe/eq8Cr+oGKqxB3v7/xT8jbYKF8ZMWXs2fu33N1uq/R5d4880nmb1H/rK7mr7VaZsPZXua3DF7J7n8jffx+Q9evXS+PGjeX222/nxJZTTjlF7rjjDrnzzjvliiuusI/lyZNHihcvLlOmTJEffvjB2aOiZB8VUyXu2PbNX/Jy30/kpz/+kRJDd0i/xXtk5We/y60NP5QyI7+y2wxd+5dcW3u9FGg8SRon1Zcbb7jBiuXpp58uL7zwgowYMUK++eYb2b59u82IgnfffVfq1Kkjl156qd32jDPOkIIFC8qYMWNk165ddhtFySoqpkpcM379T7J1z3/FSf7+6w9Zsmih1K9dXa6+6ioriufmOUcKFS4sEyZMsAVNQtm0aZMN1g/ln3/+keXLl0tSUpJcc8019jVOPfVUef755+22O3bscLZUlMhRMVXinj9++1Vmz5ol5cuVlUsuzmvF76KLLpTSpUrKjOnT5ccff3S2PJKNGzfK0KFDnb/Cg3uAQij58uWzr33SSSfJo48+Kn379rWWraJEgoqpEpd8//331q/5+uuvyTnnnGNF7rLLLpOKFSvKvHnz5Ndff3W2TJ9IxDSULVu2SMeOHe2iFfs8/vjjbU4/BVNY1FKUtFAxVeKG3bt3y+jRo+XVV1+V0047zYrZtddeK7Vr15YlS5bIH3/84WwZOZkV01Ao5dejRw9rpfJejj32WLnttttslADWrKKEomKqxJQvv/xSBgwYYP2VJ5xwghWtm2++WRo2bChr1qyR/fuD4VFZJTtiGspXX30l/fv3t+8Ta5X3SX1U3ufKlSvlwIFgTKxy9KJiqkSdTz/9VLp3725jQDn9GPnz55dWrVrJ+++/LwcP/pdGml28EtNQ9uzZYxeqChUqJCeffLJ9/1deeaWNFKDs359//ulsqRxNoKUqporv4Its166d3H///VZ8jjvuOLn33nutL5L/+YUfYhoKi18TJ06UEiVKyJlnnmk/G6FXrm/3l18OTyhQci8qpoovYF2+99570rRp08OC6B977DFJSUmx/sho4LeYhsKiGFlWFSpUkPPPP99+Zn4itFOnTpXvvvvO2VLJjaiYKp6B33DVqlWSmJgoN954oxUTguife+45GTJkiPWPRptoimkoTPVJEqhevfqhJAGiEuhNNX78eJtQoOQuVEyjDNO+1K0z6JhJELmXixiEFn3wwQfOX/6BaCxcuFBq1Kghl19+uRWNs88+2/oTyTyKdWZRrMQ0FI7rihUrpH79+nbRiu+I7KsCBQrYbgBe3WQiXazbunWrbNu2zflL8QoVUx9gGkuMpMvvv//u/CZ2Gvjyyy/b38nEIdwHMW3fvr39narwrqgiVG44kPs/oFgHmT1cnG68Jf+nwIfLrFmzbA46zJ49W1q2bCl//XVk7U+el9kFH5rS0fETv2DodJaGdfE2nY0HMQ3FdX9QQ+DWW2+13x3uj8cff9xGC7A4l1m++OILu/jFohjnFMc59JiGNhHkZv7WW2/ZttfA/zQSwRtUTH2AaS6CCkxvqVhEhg2r1QhcmTJl5OOPP5Zy5crZaSAN34hn7NChg1StWlUSEhLsdLl58+b2uSzS0LL4888/l5EjR1oRHTVqlNx00002/pL9NWjQQJo1a2bDdNjX6tWrrWjzXF6ThR+2JSB90aJF9r0wmjRpckiw0+Onn36SSZMmScmSJa3lyWlzySWX2C6gCOvPP//sbBlfxJuYpsatbsViHN8pYVccK6IdPvroI2er9OG4kljAceX18NHit+Uc4GflypXtseNY811Qt2Dy5Mn2HKpXr576cj1CxdQHyPlG9IALA6HkMSw3QmfefPNNO+1DIJnm1apVy57wxYoVk379+tmTnsFjCOyMGTOsr43VYXflGOuiUqVK1gIh9pH/ceFg+fL6WK5MJXlt/oclRN566dKlrdWMqPM6vJ+0IASIz1GkSBFrPXGqEALEa3LhRiLCsSbexTQUFuVoAMgiHd81g6pXtKpOL2SMGQvHGN80N1COce/eve2MhEIuNBPE7cKNlRsuAspNFeuUY8t3pGQftFTF1GO6detmp8B0wkRIuUC4GLA4EUCEEr8pP5kWEzKEFYrFiVjSTZNtqX7E9HzBggX29QYPHmyfhxBS6ahatWp2H4gbVmtycrK1ZHkttqtZs6Z9HSwRnv/ZZ5/ZC4nnYw2xPVPOUL7++msZOHCg3bcbnE4WEjcDbgDZDaKPNlhqfP6cBlN3bqzPPPOMDSPjONxyyy32prhu3brDpubUD+A84/zBT43/mpstsx8ytrgpY4UyA+KGy3HnXEJEEVkWypTso2LqA/itsAKZGgPZM/iquACYUmFhMPibbfnJQKjwnzLweSKMWI9Yme5UDH8Yi0uAv8t9XeB/WJO8Nq/r7ofH3e2wYtgG/yr74//ABYmVwoV7zDHHWH8eQs6F626TE9mw/kPplzLY+StnwiIeN4RXXnnl0AyBoixEBbhwjrkzBeq07ty50948uYm6lbRwxeC/59hzfuCTT69IjJI5VEzjGMQy3KKR13DhXXDBBfYibdu2rRXvnM4/xoCeMX2OFCvzoDzwxNUyY+Z05z85G26qWJhuhatevXo5/1FijYqpYtM68a8OGjTIXqg5nYXzV0qNBoWkcueA1B0ckDcaB6R6z2OleZt68u2uyKpNxTO4Ypim4xtnFoELSYk9KqZHOViinAL42IAanuktSkWDRdv2yqT1QRcJ7P/7X5n03k8ycsUPMs383P7tX/LJd3/JhFU/yPh1P4nrhFiz8kNJaFxGSjc7UdrPC8iYzwPSfGJAyrQIyISvApI0xvxe906ZMzu2ny87EApHtAbTc1w2tGMhQULrAcQeFdOjGBaUOPwsULjgWuBijVWw/Tsf/iJXJW+SyxM3Ssc5wSyh3/76R8oO3yHPdd0ugTdWy8Cl30vpYTvk+gabpVi/T2XR8m3SvFVNKdHwNGk1IyDDPgrI4A8CMvTDgDQdFzDiGpCR28zjmwPSc2VASjY9UTp2aSk/fReM281JsEpPKJQLyR4cQxY2ldiiYnqUwoIUVs0NN9xwWFIBsAJOSBYLYdGmxJDPpcWM3TLLiCpN9A6GJCLM2PSL3N9xm/xpTNFb2+6Qi6ttledbLZAKTS6UppOMeG4JyJBNARmwPjhSiymPDX4/uF29IQGpUP9RWbH08Gy0eGbOnDk20iI17uyCSBAldqiYHqUQ88qhTx0a5cKFOXbsWOev6FFkwGfSce63toHeXW3/C1r/c/9BuafDdpn7MSvXf8iVr7WWx6tfJWfVGSl1Z98lYx2xDB3hxNQdw4312mVxQEoknS49enaVP/9LEopLCJUiuiLcdJ7V+SeffNLWQdD+VbFDxfQohLRDDnvPnj2dR46EC7RTp05H1BHwG9o4vzHoM2k2dZc80+Nj+W7vAfnLWKLbfhTJW/sj6dqrh7zZ4EnJU3mQJM68Q/ImT5K60+6WERsPF0tGemLKwBUwxEz9a6QEpFriC7Jh3VbnXcQXhLARuJ9ePypCoygB+Mgjj9iwJyX6qJgeZVDg4sQTT7QxixlBfCL+02imiu7+5YA80Xmb3NJss3zw9V9S9+1fpOPbu6TzqEVyZc1mkjAgIIM2BOSVoVWMuM6X51Kqy5ANx8jA944Uy4zE1A7zPKxUFqxKJF5g038PxJkrlRhTN5c+Pd5++217kyRpQ4k+KqZHEVg4d911ly1KQuB+JLDAQXZNTNgvUqXLHHmgxH1Sv58RUWNJDtsSFNOh7wckZe3x9uegMELKiEhMnTHEWLYDzajSPSC1kl6TbVuC/fljDfn1ZNRFCrUeuKRjHZFxNKJiehRBaimHe+7cuc4jkUFMI3neUcNM62fPmC9VEp61saIpq4PWY6hoDjSDv8NZpO7IjJgyeK3hWwPSemZA3qxzqfTqmSJffn54H/5oQqabGwYVKSR5ENBPERrNboouKqZHCaSncqjJy84sWLRUmCI90W8WL1hjLMOiUrb1MdJ5UUBGGHEbZKzPcOKX0cismLqD5w0w+yzdOiC33X2JFH61hIwfP9F2T40W+Kyp6UA6b2Yhg41g/qJFizqPKNFAxfQogKru5557ri3zltVwJ4SU4ih+pbcScJ/YtLyUanKStJsbtBAJYwondpGOrIopY+CGgIz6OCDtZgXk5keCFZzOzZPX+pqp9MWCj59Q2cutPJYVKJLCe6ZGqhIdVEyPAijRRxfN7PZdohQgkQBesn71VkluVk1KJJ0mLacHA+7xX4YTuMyO7IipOwj0H74lIOXbHCsXX3GmXHrRdXLiiSfZ7/PZZ5+1cZ+ELXkJlfCJHc1unC+Fa7BQN2/e7Dyi+ImKaS6HqSKHODtWTigsRlGAOjv89ONeGTNimlSsWkqK1DhNGr9lhC9VwL0XwwsxZbDgNWp7QDrMPkEqJN4nfXoNlm5desl9991nv1sGlfIpOpJdVwiVn4gn9cLyxWeaN29eWwFM0039By1VMc2l4G/j8FLZ3ysoK0joTWars/O8KZOnSok3Ksm1118p978SkAajgiJqfZRhRCy7wysxdQeRBL1XB6RKuzwyaGiK/P7rQWOVfmnjcUOF9aGHHrI3MeqJZham5RRz9gr6c/GeqHmr+Iv5nlVMcyPk2FPU+aqrrrK/ewlZU507d3b+ShvCryZOnCAlS5SW888NNtu74aGAJBsRHWHEjelzONHyangtpgyb82+m/qSjVm3wpLy//r9AeoLqSYR4+OGHDxXWpp0Ixb+3bNnibJU2dC8g995rKELOe6EQueIfaKmKaS6EligcWuIU/WD06NG2r1BqKA9HVfdXXnlZLrzgIvMejrXvI98jRkRHOiL6kRGmdEKavBp+iKk7+AxEG5RMPlv69O0l+1PNommMN2DAADv9P+mkk+x3cPvtt9tQp3BtQvjemN6nrpPgBWREPfjgg/K///3P7kfxB7RUxTSXQUsTDit9fvyCxRGsU0QD/x4LU7TY4II95ZRT5fprbpPb8t0tj7xwvjQYfIJdyCHMKb24UK+Hn2LKYKFs8KaA1OhLOupLsvG98At8tJShDxXfz2mnnWaPDc0QaUFCui5+UvytFJjxC3y5LJo9/fTTziOK16iY5jIQN3el2W+Iu8TiIeyK0+jBBx+SDm27SacOvaV60kuSOOAMG2JkRdT8DCdIfg6/xZRhA/2NldpujrFSEy+QwYOH2Cr/acGNB8udHlsU5Ga1/frrr49KCBP9oThOtBVXvEfFNBeBtUg3VApeRKMeKZ0uOX2eefYZ+Xj757J6xUZp0bGqVO9yhnRdYkQmGwH3XoxoiKk7hhoLdeAHAancLSB1G74pH2/NeDpNryYWr/gOr7vuuqhkLNFQj/3RSlzxFrRUxTSX0KhRI3uhRKP1CL3y2ReLGzOnz5Ea9UpI5banSdt3giLKQk040YnmiKaYMtx01JbTjJVa72oZP/ZIn3IoJEDgVyU7jUaGdAr1GxYjsYRZmKRqv+IdKqa5BNr1cijr1KnjPOIfVJNian/33Xfbv7/6co9cdXtAeix3RGvdkUITixFtMXXHMLPfFPOzQoeAJDerIjs//8F+T6lh5Z9CMkC1Ko5fNIrKEI3Bvuh8q3gHWqpimsNhukh3UVaLo9HNFH8fZfwo5wcfbtoqhaufJq81CAa4M8KJTLRHrMSUwXeAldqYHlT18snMGfPsd+VC4RgaGIaCuHE5rl271nnEP7p37273RWqs4g0qprmAggUL2mliJLGM2cW9CKmx6bJ82RppNPwkqdkrIOVaBRecwglMtEcsxdQdRDH0Wk1Tv+OlZdsk2fvzAbtwF67Owd69e+Waa66xU3DayvjNiy++aG+K6RWdViJHxTSH06dPHytuqa0cP3AzqkqXLu08EoSSfgmDjpWR2wNSqJaxxkYbi4dY0ixO94dvNOLHgo4TRtXfjMHG0htpxJGB1ef+PeT94P9TvwYjHsSUwSIcNQeSzPdSKfFBqVktUXbtCl+BCquU75g2zn6Du+a8886ziQWx6PeV20BLVUxzKAR/c/hee+015xH/YOGCFWesJiyoUKa8PV4ShxrBMmLabWFAXqxorLGlWStYMuwDIzqz8knNKQ8dqleKeHZdfpZ57GGpNOEZ6bbiTOmx8nSpOv456bzsHFsgOtxrxYuYumPcjoAUaxSQh56/UL78Iu1yfvhSOa7hmud5jbuQ2KBBA+cRJaugpSqmORB6pt98881y2WWX2bx3vylXrpy96MJlVI0cmyLJxuqiUMkILLBhRjTqB8UsM0H6WKT1pt8j59WfIefUnidFhxWXkeax0eZ1Cg0pJadVXSn526RIg1m3Sf52nSVvnTlyfYsB0nfNKWH9tPEkpnwvDcwNp3jDgHSYF5AaSS/Kvj/cjv9Hwso+3ze1Sf0GIWVfCKuSddBSFdMcSNWqVe0FENpD3S/cjCpiIsPRf3B7u9DiWqL4TEs1DUj17kbEMuE/RTjv69xKXhxQWapPfliuaDzCivEoI4qI5+mV1skDXVtL1UmPyWWNRhur9Gy5OHm8EeA7rRCnfr14EVNuMt0di72nsdhHfxJs4te9Z9oZaiwqXnzxxTZTigwpPzlw4ICd6hOhwdRfyRoqpjmQyZMnW3Gj+r3fUAP1lFNOSTejqlufJtJ86n+xpTZQf11AXqkWkDbmcRZhUgtMuEGH0Ts7dLBWKFP9yxuPPDTNf2lARUmYca/c0b6DFdIbWvaTPmtOlGuaDZZqkx+zPtbUrxcPYkrmFzeZwrUD0mSM40s2j1Mtq0TjU2TB/GBoVDiWLl1qj3OlSpWcR/yDClfUEHjppZecR5TMomKaw9i5c6dNQ6SAxsGDaU8TvcDNqDrnnHPSbdnRqWeStJrpiKgjIghouxkBeblKQPqvPfx/aQ0E8cne9eR+Y52+OrC8EcwUM4X/n/Rcdarc2qa71JrysNzdqY3c1q6LtVprTH5EzkuYJk3mXmt9ralfLx7EFMu8cqeAlGt9eJQDN56eq4wFX/cW+eartFfuO5ibC5cohWX8hggN9pWZBn7Kf6iY5iDoC/TEE0/YYiJeV3cPB4U4OD1mzpzpPBKeDj1q29z01IKJgNXsGZCSTYI+w9D/hRssJHVaeoFc03SYXGhEsuHsfPJw9yZSYnRBu/h0fu25kq9ND0lZe6a8NLCinF9jsTzbt5Zd0Q/nm421mFJisOVbAXm1etC6Tu3X5YZDYeykZuXl33Ra3T/33HO23kI0QpjcWNf169c7jyiRomKagyA2kcMVrvSd18ybN8/uq169es4jadOme3nptOBIsUDgEIzXEgKSODhjQSXECUHtv/4Y6bv2BBllLNVSY16Whu/cbBeheq8+KfiaxqobYvbVe/Up9qcXrZ69HliefVcG5KXK5gbxTvC9hNuOwP6Knc13MzztTgj08KI9N226/U7KIMWUiA1STr2ug5vbUTHNIbj+Mxae/Iaizly8+fPnt4sT6UGFpGZdiki3JUH/YGqxGLzRiN7y4OJL13eNqITxbaYeiCNxpO7f7u/8dIUTUeXvcBapO2IpplilbySZm1G/4FQ/rZhb3j8FUt5MOPuwQtOpofo+x7927drOI/5BERT2Vb58eecRJRLQUhXTOIfQp8svv9yGQkWjlw8dOMmo+uijj5xH0ubP3/6V5E6PS09jhaVVZo9FF0SNgP4hRjjChTGlNdITy4xGrMQU32idFCOQyUFRzagQNgtUnRcaC7XeIzZDKi3cKl0sQPoNZfrY1/jx451HlIxQMc0BvPHGG7bu5QcffOA84h9uwDjFjCPhlx/3S732t5tpefrCh8CUbxOQSh0cSy3MNl6PWIgp++xopvVM7/uuMtazuXmE2y714IZTf1hA2nVs7HyzR4LPnIVHCkxTcNpvKGZNJEd2mwQeLaiYxjmkiXKISBv1G7eaEOIdKXu++U1qtL1KBqSxCOQOrFH64BesEZDm44Pi4Xd1qWiL6UDz+ficr1YLSMtJAduAL9x2aQ1STks1P0ZmTJvjfLtH4kZz0LTP7xRQWpywLwqA0/pESR8V0ziGaTaN2Zh2+w29h1h0IKPq559/dh7NmK+/+FmqtD5fhkQQS4q4dZ5rrLZK5uawInKrLasj2mKK9U2hlyqdgr+H2ya9gRD3NTeYknWvks8/Tjt4ftq0afaml5yc7DziH+6+qFurpI+KaZzCqi0LQBdeeKHNhvEbAsM5Fdz6mpHyxac/SOU251irKpxApB6ITP0BAXm9QdCfmB2faEYjamJqBJBIBQq8FMYvvCnrn4vOpy2mB6ROwyKyf5/zJYehfv369nhRys9vatasafdF22glbdBSFdM4pG7duvYEpuiz30yYMMHui5bEmWXb5p1So1Mem9ETThzCDUS0RKOA1O6bNQsu0hEtMSVioeeSoMVN2ihiGm67SAffSbVeAUnpl7ZrZ//+/TYFlIQKv1vUsOh56623Ru3GnlNRMY1DaDvCYSFo3m9YyDj11FPlySeftAscmeX99VukTo8zrUUVThjCDXyn/VYHF2k6zArYyvThtsvuiIaYYoGyn2L1ApI01Lk5ZNMXzGsONq9ZPOlUWbF0g/NNH4nbPJGFIr+hcyqLoIULF3YeUVKjYhpnkLZ59tlny3333ee70x/xZCGDBnx0zcwKy5etkrp9TsqUmDII5m89JZi/j3hEkm6a2RENMeV1KehSyuzDSysba7fb0oCUqXOHfP9t2r30CV3iEiahw2/oV8W+UlJSnEeUUFRM4wwKilD9nAIjfuPGLU6dOtV5JPNQGLregKBwhROF9MYII0RVuwSkbEt/pvt+iyk3BAq5sHqPNer1DQF3SPLYgDRrXVsknTIMbgWxRYsWOY/4R9GiRa2F6meP/5xKTMSUrBpWjDOaVm7dujVsPjLP58ShpmdWIMMjdfA7gfEIw4YNG2y2UejJQgve0L4877//vixYsCDd/HjqUEYS9B5Kx44d7UURjaIWvH/2ld2MmilTx9nC0EOyIKbuFLlIHSMaI7yZIocOP8UUVwUFXHBVtJ8RFNZw22V3EEJWrh3B82853/iRuD7NvHnzyvfff+886g9cC5dcconky5cv3dTWcG1XQgvzuJl1hON999139vfQ54R7fkbZeLEm6mKKKFH4lqBwvlwOjitsiCMhOjzOSYHPkJ5DPE5MHT8RYZzvVLbhueQSu/UeqQDPQQj90nGYu6/Pa/O6lBlj1doVc362bNnSrpCy4MN+3eIe5Cfz2KuvvnqoCDOdJJs2bWoFqWLFivZkaNOmjW1Oxvtkf6NGjZI5c4LxgrwnV/h5//ydOkZwzZo1VtzKlCnjPOIffCcXXXSR3HbbbVm+IbmMHjfgUGHocGKQ0SD7p8eigLxYyfxcHPw73HZZGX6KKSJHAZdavcxr+2BVu8Nmi5lRvO7FsmXTDudbP5JohtEtXrzYnqvVq1d3HvkP6ggkJSXZ2rcsaHL9QvPmzW2sdN++faV37972+uI6xtLF90t1LK5BDBkiS5g1de7c2RZcodQkNXV5bjwTdTGlmjfChABhXWIZJSYm2qkmjeFWrFhhDxJii2AWK1ZMunbtai1GKtowpWFb/seXXKFCBVuMA8FD4Dg4bqYQj9WqVcuKJEWU2W7w4MFWzBEtDiAgbDjWa9SoYffLQe3fv789+JUrV7YWK5knCCehKIgkecu8hxtuuMEuGNGxk/fN7yVLlrQnz4wZM+zrsK+GDRva/Go+K5/zyy+/tPsGBJZGatdee+0RLUH8gM9KuqgXU7UBQ7pKowlBH184MchwOGFFDY1lWtRYqAhgVsOKUg9fxJT3a8STwi10E8Ai9er9pjW4UVGVq2ric/LH3rT96Jy7XM5cL37TokULu68pU6Y4jwRBQN06u5xfr7/+ujVcuAa5Hqj5QHws1xzXFb5eNIFrCyhO/fTTT1urt1GjRrYLAO1yuKYyE/8cC6Iupggc1W/eeustK4TLli2zB58vC9HBKkXk+CIRtRNOOMFaeYgprTNGjhxpDwx3r+LFi0u/fv3sdogU/yenGAsUOEArV66ULl26yCOPPGLvdFiNiCl3RvbpWrE8j7to2bJl7SJQqVKlbFMzMpAonIuQI+JFihSxJwz7QjzdxmcJCQlWaDm5OFl69eplXw8rF0uWxzgx+Mw8Hmo9I/Ichs2bNzuP+AeLB+zLqwZ8fQa0lyaTjZhmMwAfgSrTwghGV+8sPT/ElEItXeY7iQfLs3ETyeSgulTtAWbf3do633x4OG85vuHay3gNESA05AsNl+K6bds2+B4RTK5VFlMRTOJUqTHBtYtVioGB8YQWuEVVmP0hpiy+kijAtYFeYHGTkRXPoKVRFVMsRDebgi+3WrVq1qLkrsVPpp2Y9AghosWdCxFChBE8LD/EiMd5HcrRscpIXGaBAgXsY27cHXc+BI/HEG1+ZyrONIT3wf7c6TZWKGI5bNgwK4w0M0N4KCpBCh8WMsHL7I/n8/7YL79jcU6cONGK+ttvv20fx+/J50DseV1y3nk+Qo5LwHUZcAfmBLvzzjvtScVd3P2f12Cxs3iAteAVPfu1kJbTsy+m7uLNK1UD0vptb3yQXosphVz4nATmNx0bnOqH286vQSxvySYnyvy5S51v/0iY2TDDueKKK8L6HbMLLjFcClwXrhEQmjjAlJ1rGoMI8eO6dd1JXI8YNszW+InxhIuO8x3RZc2A65THsW65/lnfYMpP1EJabXPihaiLKQcj1BHNF+k6st1QIE6IUOc2Vhyix3Pd57vD/ZsDhbVIG2IsSZfQ1+fAuTUaU7+P0N9D77RsB7wH/LPu7+6Jynt2p+b8P/R9uvtwfxIcj9sA6xTfEvBcDgF3c1bwEWBONIQcwfdKWPnsVJ1i8cDL6VKXvvWl3TverGQjfh1mB6QIxZTXHC7QTKWpxO/2eqLuKX/T6iStabbXYorFTKGWCm29eb3MDha9eq0yglr7evn6y7SD590aC151reUcpxMu5yazSMQQ3yYzKfbDbDEUrg/KOLq411DoNcYMLrUP1O0/xTXkLkqB+7zs+vf9Bi2Nqpj6CVMHv2MzswvC7p5cgLgfe+yx9i7swsnEicrdGNcEDnv8yyy4ZRU3fIaLwDPMx2jXs4J0etcbMe2/LiDjPglI0bbXy/ON75Lhjj/Sbflcd9o90njOjbY4dPvFF0rdtx+U2lPvk96rTw4rqF6KKWFKzScE5NUawc+aVrlBvwcWe9PJAWnQpKwcTOdUZ6bF8WZmlBU4B4laYYbFOYiAsvAUeiPG8mQfiKySy8Q0J+KKqetnSg13ZaZVWLUseHE3Z+oUeufOCNwHHGavA7sPHhBp1rWQdF1iBMYDccHqTJx5p1yUPEPOrDFfXh9eTEYbEcP6fKpPXTmz5kLJU3e2NHwnnzzQtZmcX+tdubtTR+m8NI9tXZL69bwSUyzkPiuDEQed55nXzWLkglcD/2mlLkZYhw5zjkR4ihYtao87ohgJGCOsTWBpMjvCXcW0252RpYZFVF5fxTQIWqpiGkMyEtPUEHuLOCKsLHLh2E+vPS+xsNS/JBoh1CL2gn2/iyR1fCzdwtCZGUzb7+vSQl7oX1VqTntMTi8zXHosOkaGbDxWnuxVT9otvkTu7NBenkupLpc0HCvnGXEt0K+mDN5wjH+WqXldLGQKsyQMDC6UeRkLm5VhrXVzg3kzIY+8tzbtRUtcRFQBI+IkrXbRLMiuW7fOrhUgoKwV4Kd03WHpoWJ6OCqmMSazYhrKtm3b7IIYC3K4AlgICO0iisvj0UcftQ34QkOxvGLvz/9InXa3S4oRl3BiltkR2uq50bx8cnrZkVKk7jEyzDz+tpn+V530pFzTbKA0mXuTEdxqUs9M+89LmCp1pt1rn5v69bwQU8SzTt+AFG9ofmfByYPP6cUgHrfTwoBUqPew/PrTfueIHAkLmlzirCe4EO1CXLMroER28LcbBRMpKqaHo2IaY7IjpqFQDZ0V1h49elhhZUGOqAEOr5s84DU/7vlLqrW6WgYiZB6IDJbpE70S5EEzhS9sBPXWjv2lXLtTpVrnE6X2zKfk9FoLJXn2HdJm4WVyc+s+0nze1XJR0kSp9fb9vogpBVgoxEIYVMrq4AJQuO1iMswNzFbnHx6Q1h2SnCMSHtd/yrmBHx4BJSaVgPi0LNZIUDE9HLRUxTSGeCWmoXCSE0ebJ08eGyZDCJoflul3u/dJlZaXRlQYOpLBCn2HJXnlysaj5Lx6syRp9u3yTP8kueiVUnJp9U5yXuICuTLpLSk95iV5vl912+r58Z4NZNB7x4XtUJodMbWLTOY1adNMQRa/0kWzO6gjW6bVcTJ1ypF1TVksIs4aH+hZZ50lt9xyi12Vz46AhqJiejgqpjHGDzF1of4kiQnEwRLnyiAO1qv+Qbt2/iI12nsnpm6r575rj5deq0+1rZ5Ljy8kVUffJi9WPsVMa0+VnmvOlBTzfxacuq84M9ixNA1/bXbElDCoMi2DhViy7G+NwuCz9zejXMPL5IvPd8mvv/xqp/YsHrEKz2o89S2oDkbiipeomB6OimmM8VNMzz33XJsi60Iyw6xZs6yo4mcl1i80JjezfPThDqnY8sxMFYaOZCAQbnvnfmuPldHbA5I0JCBvJhlhM5YY/8dq9KXVM+miZh/JZvpcpK55DSPoXviDvR5YzoRr8RmJNCjTNiDPvvCI9OqZImPHjrUWaGisNkJKLycvUTE9HBXTGOOnmJLql1affZIG5s2bZ4WVyAD8reEqdKVHtSp1pZARHD8tN1fI8A+WaByQWr2DVmMkK+pZEVNbeGVx0E/qdeGV7A4roOZ74HN1XxRs/1I8OSCvJQSkUD1zA2heUQ4cCN9k7+GHH1Yx9RkV0xgTKzENhdAqXAEsXJHhQoQAIVihGSupmThxkr2QKnXyV0zdgZBQ8u7lKgFpR8k7IyjhtgsdmRVTwruwRCkJ2HCks3ofZrtoDj4374P31W1BQOr2C0YWFDU3sUrtA9JqcjB0q4F5vzNnzXCOzpGomPqPimmMiQcxDYVkAEoLkhzAqi+rvwgrGTEuWLCnn/Y/ueDC86X52JOjtjjDfijGTP4+fyM0qbcJHZkVU1usumuw4IqNJw2zje8D98UH/wkoRVVq9wnIm8YCpTVKZXPzonaBjX91tqHLQdWOp8vG97c5R+hIVEz9R8U0xsSbmIZC7VciARBWFjNIFqDoNf63G2+8RQYN7mvE6rhsN5DLzEAUaRNSunnGgpcZMUWoWbXH8kWoMhJqT4cjoK44dpprBLR30EdMmb8qnc1NxAgovmJ3m1A/bor5vWbLu+SPX9Puo69i6j8qpjEmnsU0FIq/kFpISUFOmeTkxtJvQB87vRzzWVC4opGvjoiwL0QmaVjQggu3HSNSMUU4iSNFSIkr5XnhtvN0IKAbg+KIX7bjO0F/8BsNgj7QasZCbjst+N7sNqkE1B38v4OxXpt3LukcqfComPqPimmMySli6kL9SU6Z8eMmSaHXnpHnKwSkfJugaPVb40xPfRZWxIfWyi9UDEi3dForRyqmiJVtPW2m05EubmV18N5dAaVCVs2e5sZgxPP1xKDFjT/YneazTUaRBFjUCcPN+x492DlC4VEx9R8V0xiT08TU7R01esTbUq/rldJ7VTCMqFTTYKX8sq0C0nh0QPqaxxENLnY/hBWxaTwqIIVrB8U0nOhEIqa4CuoPDFqE9r1mIF5ZGbw/vgtEsv1MI5rdgtYn+6zeI2gNuwKKtZqZ94C/tHq342XpkpXOEQqPiqn/qJjGmJwmpvhQOWWeefFO6bLACNCWoAghFr2WBduP4M9kRZyFnEZG8IiDJCbSa2FFCMsZ8canGK46f0Ziyv+7zAs2xeu9IihoqbfJ0jBiiIAijkzD204PBv8XrRcsmII12slM67E8rYCa/WZVxEnlrdbyatmzK/12Nyqm/qNiGmNymphSV5VTprARy9GfHH5hs0DiCmsfI04IKW2csR4RNMKNEC0rwGZkV1gRKvbJ6n7LScHXDP1/emJqEwOMiFGflDqliH3o/zM7EEMroEbU+Vz4O6t0+k9AcSEg3FieroAiuuFeK9LBZ+hubmCJbZ6T9FpBg4qp/6iYxpicJqbvzl0mZ14QFEUsq3AXOQNBscJqRIopP1N/XAC4AnAJJA8LWrLuNghDuNfJaLCyzeIN1iX7CS1Gkp6YYslWaBesnJ/VMKhQAeVvogEIXWJxjFCmOinB0KZDFmjIe/NisO8mE83nHtjeOTppo2LqPyqmMSaniemUt2ZLwboBGfVx+As83EB0XNHst9oI3FgzPW8dTNcs0SQgDYYEF5SsKwBhzYzokP5pxKyuES6C2bGK3f+lJaZsw+OFagYtxMwIOTcJV0DpDEDQPMHzxcxnYf/1+gek67vBfbt+0nCv48XAX1qrb+BQW/L0UDH1HxXTGJOTxPTvAyK1kgvaNiVZFQkrrI7QkNHUbHwwGoCMHvrQ00KZVEmElRGpNce2bxhrsF4/x1I0QhdOTIeY993bWMQvVnREzwhj6tdKPRBQtuN1+5n3jEuhorFqCaJ3BZTsJPeG4aeAho7BZn9V250rn2zLuGuniqn/qJjGmJwkpnNmLTZT9WMOTWuzOxBWBI8pMCLVwkxZESn8jIQqkXuOSJEumZFI8b++K4M59Z3mBF83tZi6FjIr6QlGtNP7HFZA3fe2JuhXtaLPe2tsnj8oKPrRFlB38Fn6mhtGzRZ32Y4HGaFi6j8qpjEmp4jpX3+KVE14WjobAfGjSHKo9cf0GesPfyYWK5lA7vTZWrVpiBcugpZvBaQg3U3Ne2S7UDFl1OwVtIDDCan18/L6joDyXBbQrNVsBDRpaIg7wohoptwRHg8+f+uZAenYs45zhNJHxdR/VExjTE4RU4oPl29vhMQjqzS9MdyI6hizHzfcCb8kCzulzJS6tBG1OmYq391YrLbZnhG1UGHlOayiY0WO/fw/MR3/RTAgniwnhNIVQiugWJdGQMmCajzGWShDQJ2Fsp5L40NAQwdWc33z3kaPHeocofRRMfUfFdMYkxPE9I/fDkql+g9LNyMqfosJbZxbzL9Skmbdeqjw8zAjrliViTPulLqj8kq9HkYUa54qj9a4TxKGnybdWDHHqjWCyE9WzwvVMq9jrFRClMq2CD4fIaVQCtu503NiYBuNDFqgLIgRI0sIF5EGhwTUvIdw7zWWgxqy1TufIuvXbnKOUvqomPqPimmMyQliOmHcZKnYOfzU2MtBq+fk2bfJefWny5m1FkiJUQVtXyj6O73Yv7KcW2uhXNZ0vHRde7Xc06mtnFl1sZxVsocUrnOSFE8KSC0zhcdfyvskTIrEASIFyHNnUL4OC7X38mByAUkFbnKBGwPrCigWa7j3GBfjPfP+zE2nSvOrbB+uSFAx9R8V0xgT72JK58tyde+07Zz9ttAQzvu7NLf9nSpNfFKubDLctjHpuepUuaDBZGk050a5r3Mrydemu1zTbKi0X3KhXN5soiS9c7t0n2sE00nTJM+dBSLE9aniAXni9aCftJmZ8pdxsrPInCIdlUWrHCGgIYPZQacFAWna8XX59x/nQGWAiqn/qJjGmHgX0xEjRknVnkZwfLZKGcFWzx1tq+ekWfnk8sYjbaO8bivOtGLadnFeK7R5kybK9S36Se81JxlRHSzVJj8mY8zUHYsUX2L3hcFIAPyeF1wakGOODchjxQJSuWNwms9KONvmJAENHbgxGpobQ8rATs5RyhgVU/9RMY0x8SymP323T0rXzWdEKzqig2X6WM8G8kj3xvLasDfkuuYDjPCdaC3TvMkTpNqkx+XWtt2t9XpFkxGSOCO/XJD4tjSdf6OM3R4UR0KpWDSq0Da4An/5jQE57cyAFCgXfAxrFT+qK6j4WHOaoNpg/V7HybvzFzhHKmNUTP1HxTTGxLOYDhzYX2r0NVapsfrCXdRej6EfGKFbdKlc1nCsnFv3Hak3/W55vGeylB77khXSPDUXyg3GIu2z5hwpMKC2XJywTJ7qlyzd3j3W+kPdavQV2wdTTCkoUrBmcDGKaT6PYbHa7eoHQ68IwSIUi0UprNqcIKx0g63UMo98+dkPzpHKGBVT/1ExjTHxKqbf7vpVStW9Tvqx2GFGuIva6+G2eu69+mTpvvIM2+r59RHFJGFmfhltBKTnmrNlyIfHy2gjfCw0le2Yx5axeyPRqUZvpvAszozfEfwd/ynB9lRsopA0K/XjzP+wYLsaC9Y2pGsUdAcQStXMbEvYFDcP4k3jUVh5Tz1WBCSx3VOy/89/naOVMSqm/qNiGmPiVUx79uoqtQcGF2fCXdR+DkKihiBkCPkHx8uobc6iy2wzvaWYsrEqEdFa1AKdGRQYO2XfGByEO5EJ1X1xQFpNCYrohC+NuJrnsTBFmBSvZxeezOixKLjqj/WKsNrFqTHBiIB4C48iprbFNPNd9Ex0jlRkqJj6j4ppjIlHMf1qxw9Sou5lMsAITrSsUnewP5sJZaxDfrel7IzVyfQdASWDiek6ooKA8vPQezQ/ST2l5B0Fn8d+9l/Q/phPgyFR5OR3nhuc0rv7RFgRTITT1mQdbp7TIiisCDHFr3muu00shRV/aT1zQ5g8ZbxztCJDxdR/VExjTDyKaaeurSVhRFA8wl3QXg8roEbcbPETN5W0Y1DMSCWt0zdYC/RQKbtQAXUHfk8jrmxrq0cZ0eM1D6WTmv/xGNN+qkUhoOGm8TZJwBFNwqbc0oEE9Jcyr2MrXC11tjHvhddJ/Rp+DvZZqd1J8uEHnzlHKzJUTP1HxTTGxJuYfvbxbilR/0IZZIQr3MXs1UDIEDvEkTRO/JWstiOg+DHrUeRkodnGsVIzqgeAuNEShLqmKWuC2x8mpmZqz3aIKgtPFdoExTf164QOBNsVTfseqXDlvEeKnWD92vfofA4rrKlF3sPB+6G4Sa3Wt8rPP+xzjlhkqJj6j4ppjIk3MW3boZEkj/HHKrVWnyM8+DWbkAfvTKfxV7p1TV3LMFKrz512U3GfnvLuew8npog4lm3hWmb/Y4NC6b5OeiPUesYKJlUV6xn3Q2ghaMSfbcJaz9kcfE7bibRjWedoRY6Kqf+omMaYeBLTjz78QoonnCODjWiEu5izMg75I43AHOoR5Qgo02b8kYfy4DMhoKEDCxPfJimjrmgywokpg9hSKlDhP+1lpuy4D9z/RTJChZXfqbBv/bosjDlprdav67gleH0vhJX33dDcgAYP7+EcschRMfUfFdMYE09i2rRVLWlsLC6EItzFHOnAKnOtyx6LQ1bKjRXndi+1TfaM0LBddvyOiBVhTwgZ7ztUtNIS00PPGxq0LFM/LzOD5yFyfBY+B83zaNn8eur2zeZ/bGOTBLK4L57PDWPFsnXOEYscFVP/UTGNMfEipu+v2yYlk/8nQ4wAhruQMxoIqLUujTiShUQIko3hNGJFqBH+RvyOiBji5cWKOMKEz/LFSkH3QGoLMz0xZWDRUmaPdssjwvw/s8MKa4g12pG++MZKRVQJyyLe1aazms+OMOISyIywUtykauuLZeeOyIP1XVRM/UfFNMbEi5gmN6sgzd8OXuDhLuRwg2msKwqsttOHyc0uIguJVXkq6CNaVjg8EFB38FoIFp1P8b0iYKm3yUhMrUW8LliaL9TX6sVAJO0NBmE1n51wLCIN+H64weBv5fth//Y7zMA65n/dlgUksdWLcvBv56BlAhVT/1ExjTHxIKarl2+Uko1OlmFhBOmwEWJ5IaRuyiaWFwJ6KAvJbIuAZmdKm9E4VAS6bXBf4bbJSEwZCCjTcKIAEP7suBzSGlZYnWk+7wlrmuwrIgLwHRPFgOXO/tmG95T6e+P7bj4lIF37NHSOWuZQMfUfFdMYE3MxPShSt+EbtgVG6mkyg4vaCqgRLKbmhB/hByRVk4EPj8f4nxVQs61fAuoOBKf5xIC86rQnSctlEImYMhDmWr2D4sZrh9vGy8F7dkUTnzJNBA9lX7V2sq9SlQZkezqRzp41xzlwmUPF1H9UTGNMrMV08burpVSzEw8TESugxqp0Lb42ThYSfj+yi7BGQ7OQrAj7LKDuYJ99VgQtSZvJZN5nuO0YkYop7x3RsnVQBzqf20y/w27r8eBG4IomUQ1ENxCZgLDaotUjzOPLAzLqU/O9dzlLtn/0pXPkMoeKqf+omMaYWIrpP7Z18yvS3hElBkJis5AmB/2e+PdsFlKKES+ykMw2CC+iFk4cfB1G9BAeRI9pckaiF7GYmuGKtE03NZ8zPZH2ayCshIfxGUOzrxDWN7Fcy98s3+z60Tl6mUPF1H9UTGNMLMV03pwlUrHjcTJhZ3Cl3W1nbPvBu1lIC4JWExd4TAQ0ZCCetZmOm/cWyXQ8M2LK4DPSbpqyfUzFvVwwy+xg3/Z7N58Tka3UxdxE3iwsKX0HyIABA2ThwoXy/fffO0cyY1RM/UfFNMbETEwPilSq+7TU6hcUUKwfNwsJP168CKg7eD+h6aKRLBRlVkwZbEe6qV3YivA5vg5jeXMTqdL5RNmwfov8+++/8tFHH8m4ceOkW7dukpKSIvPmzZNdu3Y5BzY8Kqb+o2IaY6Itpuxv3br10rxpW8n/ZHAqb7OQaGdsrCBEy48V7ewM9/28XDUYLcB7TL1NuJEVMT0s5MpMs60FHCX/abiB/7rnioDUaPKI7N93eP1ShPWTTz6RCRMmWGHt06ePzJ49W3bu3Ols8R8qpv6jYhpj/BbT2rVry++//y7Lly+308NOnTrJ2LFjZeGCpVIh8W5b/BnLJ60V8XgYhGKxKEMUgfWThtkm3MiKmDLwl7rpplSIChflEK3BjaOemS0MGdrPOapps2PHDnn77belR48e0qtXL5k+fbp8/vnn9n+PP/64PPDAA/Z3r1AxPRwV0xjjl5j+8MMPcs4558g999wjw4cPtyf8Bx98IH/99V9r4IXvLjcidaLtwR7uQo6HgXjatE/SRY2wZCbsKqtiyrD7HRZ0f/A6sfKfUiehXNNz5JOtXztHLTK++uora6UiqsOGDZMrr7xSHnroIee/3qBiejgqpjHGSzHds2ePzJ8/X/r27WunfM8//7yccMIJsmXLFmeLI2nVLkGSxhoLKA4F1aaLLgimi2alIEl2xJSBoGbFIvZq4K8m0iK51ZvO0coa48ePt6L3+uuvS//+/WXixIn2nPjnnwj7RKeBiunhqJjGmOyK6ddff20tkJ49e0r37t1l0qRJsm3bNvu/b775xk717733Xvn77/A5iN/u/lVK171Jeq+Or6m+myxgfZduqbxM+i6zK6aHfLVuummUbzhkpFXrcYxMmzrDOVqZ57vvvpNLL71U7rjjDuvu+fnnn2XRokV24apr167W5bNx48bDZiyRomJ6OCqmMSYrYvrFF1/I1KlTrXgiotOmTZPPPgtfef2dd96xJ3yDBg2cR45k1sz5Urb1MRmnk0ZxkJVUkVV1ijhnQQgZ2RVTBvVX6TOFoNJsL6Mi1V4Nbib9zb4qNb5Wftjzp3OkMs/LL7+c5uwEYXV96Z07d5YRI0bI+vXr5Y8//nC2SB8V08NRMY0xkYgpq7affvqpvPXWW1ZA8YPNmDHDimokJCYm2pN+zpy0UxGbtq4ujScGFzzCXdzRHIRkEfNa0EkXzaq/0gsxZSDmtftEL92UgVXedJIR8m5JzhHKPFieHHd8phmxd+9eWbVqlQwePNgKK89Zs2aN/Prrr84WR6JiejhoqYppDElLTPFnhcYT4gedO3duhvGE4Thw4IDcfffdcu6559qpfzi+/vJHKVXvGtsWI5bB6ohIH7fxHZlIRhDDbRfJ8EpMbeaVuclQ+JlEhmj4T5klVGh7gixfmvnapYAwcmmXKVPGeSRycAdgobJwibAisMuWLZMffzw8+0rF9HBUTFPBKjgnkBtSkh5//vmnfPzxx3bhh9i+0Ls4U6hvv/3W+SttsAg4BFgRWKAffvihjBo1Srp06SL9+vWTd9991/q9sgt+1BNPPFFeeOEF55EjmTxpupRvZ4QjBostDKa2WMZe5ch7JqZmDHHSTWkhnbq7qdeDm1nPlQGp3uhB+euPyHvju3DuXX755XLttdfam3V22Ldvn2zatElGjx5trwtcAosXL7bXCecl5y7nq3IUiSknFU53pi8bNmywd1OEq1mzZtK6dWtrBQIhJcWLF7fTakKJ8COlBc9l1Zzpd5MmTaw14IIVGcn0Cv/U2WefLa+88ord16BBg2TJkiX2gvAaLA0ON66CcPz7j0hy83LSjLqmPopFWuNQ9aYI00UzGl6KKeNQumkG1aqyOwgBSxhmfh/c2zkymeO1116zx/m9995zHvEGZjj4XkkS6N27t3Ts2NHuh0XPULgeOnToYH8ncqB9+/ZWhFkERZi5bnA5ERPbokUL+zqc71xLxMjyvhcsWCCNGze26wE5BbT0qBBTDmL+/PntXXXmzJl2+jN58mQpUKCAVKpUyU6ngelN06ZN7cHEOrz11lvtdAYhwvc4cuRI+5ODfN9998nAgQOtCCYlJVlnPlMirEz2wf+4m7P9rFmz5KeffrJCVqtWLSvkLoUKFZJTTz01Yh9odihdurS9APic4fjs42+kZP3Lpb+xEqM53ccipa6oXehZ681Cj9diykDwK3cMSDkWxnyy4BHT8s3OlI+3Zt6lgzuI44vh4DdvvPGGdVGFLn7u379fatasacPyqB1Qr149qVChghQuXNjO4IoVKyarV6+2Rku5cuXs7AvBTUhIkBdffFHatGljXVkNGza0YpqezzbeOGrElLsid0wOGHfK+vXr20Ucpr0cYHdajzAitJUrV7Yr5nXr1rXhR3fddZc0atRISpUqZU8UThq2IW6PlE3Eunz58vb1WUHnBMFCYDUVKxgBXbp0qZQtW9Y+j9d0wQJmxZU4QL/h5Lzqqqvk+uuvty6GcIwZPU4qd4mOb5DhhiDRXZR0UfyTqbfJyvBDTLFGbchWrWBVJ68XpPgu2s8PSFLL1+Tfg84BiRBmXFzORYsWdR7xDzdKJDk52XkkCOc41xOzOwyUVq1aWWuTa4SMLK4H3FlAdh7XGC4yhJnnDR061PpsEVW2ZT85haNGTLnbMT3BCsXy5E7I9ISDjT+oZcuWdrvq1atLiRIlpFq1albkODHxi3JysD1xeYgmIIpM5xFcno81ULFiRTtN4SRBlLkrE0jP/jgxnnzySWvxphYyRJlDwU+/wTJgX1gG4aAtRp2GxaTVTCNIUShFh2jTqbRGj6DlF26brAw/xJRxKJmAdNMwvaeyMxDn6r0CMmXy287RiAzcRTfeeKP1laZeKPKa3bt3S548eWz8curAf8SV2RiJAlxLzMqY8nPNIPbNmze3i63MEOvUqWMHYXvMEjEmmOpv377dut6Y4R08mMk7Sgw5asSUg7Ju3Tq7EIOVygmBlcbUAyuTaQfgVGc7/g9Mx/G3spi0YsUKm//sLiwh0JxM/I2/lH3wOwtTiCX/Z7jPR8zxjTLC+bOYCnE4sHL9hhOcfXFzCMf2LV9JiYQLZcAHwYWhcBe+F4O8+0Ppokb8vNyXX2LK4AZwWLqpB+/bjS2t2Pgq+W535haOECuO58qVK51H/IOZ2UknnWSLrKSG68MF9xjnPzdv1xXANcJ75HrDT7p27VrZvHmz/R9uLq4j/odLzO+bgtegpUeFmMYDOPCxcsNV9QFWSC+66CLrp2UV1W+ee+45OeWUU+xiWziYclXraawlv3yDTkGRFypkLV00o+GnmDIQVNuvv5s3r8/np6lhu671nSMQGe7CIjMev2Ef7EtX8I9ExTTOoOgvhwQnvt9gfVMM5f777w+bbrrf6HnNpJdsfrjXQofvkdxzfI9N3XTRMNtlZ/gtpq6v99Vq3nQ35Tuo2P4YWbZ4rXMEMobVdULe8NX7DUH8nJtZiV09GlAxjUPw6XJYCB3xGxbh2BeLa+HY+P4nUjzxLBlkrEgvp+CIW6X2wXRRP4SO4beYMkg3tUWrs5luynfba1VAqja8T/b9HlkvZ2Yvt99+u1x44YWexCKnB26ra665Rq6++uo0Fy6PdlRM4xCsRAr5nnHGGYd8uX5C+AqnAQtl4ejXv4/U6Oud9Ui8Jq2NC9YIWne+xWtGQUwZTPfpiU+rl6x+R1i1CSOMIA/s4XzrGcMCD8eN2YzfsFjJvvB/KuFBS1VM4xBCtYg9feqpp5xH/ANfLlWFLrjgArsgl5p9v/0jVROfko4LjOWVzem+bVznpov6nEkULTF1G/2RbhpJo79wYwixpS3Okq1bIus+ymImly7RKH5DtAv7YpVeSRsV0zjGrUPZrl075xH/2Lp1qxx33HE2ti8c61ZvlpIN/2cv+nBiEMlgKosFRr99esVnRXQyM6ImpmZwk6CjKLVXO83J3E0C65wbVVLLIhHFlrIyzsIh1fP9hn3hk3366aedR5S0UDGNc4hT5RBFI+RlyJAhdl+U9QtHj14dpc6grE9l3XRRGvf5seCUekRTTBm22tXEgLxKuumGyN0XPK+G+V4mvTXZ+abThlkE8Z1nnnnmYYkffkDYH1l+Z511lu/7yg2omMY5ZIOQrXTFFVdEJbXuzTfftIJKgHVqfv1pv1Ss96B0XRK0xMIJQ1rDTRelu2j/tUFrLNx2Xo5oiymD/dh009bBm0e4bY4Y5rss3+hy+XbXL843nTZuOUXSlf2GehPsi0VKJWPQUhXTOIc8eg5TyZIlnUf8g0Dqyy67zAo4Qp6aZUvWSakmp2WqbxTC2d9M50kXbTstKKzhtvN6xEJMqWeAX5kOAY1HZWyBE3LWYmpA2nSq7XzDaeNGXqRX6NsrqFbGvsjuUyIDLVUxzQGQ38yhiqQSVXahYAv7IjU2HB06N5eE4cHpaTiBSD3wjZZq6qSLRknUGLEQU4ZNN10YTEbouTj9GF3qllbqcIIsXvhfxbFwMM1muk1MMFN9P6FACeFWhF1lpZ3J0YqKaQ6CwGwWA8hd9hsWvTg1WDVOzc8/7JOyde+QHssznq4jpCw2kS5KTKaXsaoZjViJKYtqpMkmjzCfu17wfYT73DzWe01Aqja+R/b9nvbKE4VBqOlw+umnp9mexksKFixoFyPTa8SoHImKaQ6CKvnnn3++rZrvt3XCBUxYFuFZofnWLu/OXWbbRKfXZA4Lze0/32tZ+haaHyNmYuoMbiRl6G6aRropN5fEkQHpO6Cr862Gh5qfXKap64b6AXVK2Rd1dZXMoWKaw6BKFYcsGn4zEgZYNabferjqPa07NJBkUkHD+EDddNGCNYOCFo3V+9Qj1mKK1Y71+Uq1gLSacqSvGL9zuWZnyJaNaXd1IJGC4x2N9GKqpLGvaJSCzI2gpSqmOQyElMNGi2e/IaWVfVEdPTV7du/9r010quk+VhnpohXaGiGLdFXb4xFrMWXY7qazgkWvU8z35Kab8n11WhiQhJYFbYeDcJBAwUyEhAoqm/kJqak333yzbQud06o1xQsqpjkQ0k3vueeedBvkeQlFfDlNwqUtzppxZJtorNCmpIsaqxTr1K900YxGPIgp/lNuJjbdNPk/Cx33SE3z2MSJR/qkXShcjo+chAq/cVNTKe6sZA0V0xwKpfyoKZlegzyvwGq57bbbbHnAcFZLk5bVgm2ijXghnr1IF60UkC7zjaBtSiUuURxxIabOcNNN6/UPiutAG1t6iez+KnzscKdOnay4pdeDzCvwxbIvCjIrWUfFNAfDhcbhS6tBnpdQJJsVXgpYp4Y20aXrXSspiIaxvA5LF00lKtEc8SSm3GT6kG5aMSBdFwSk7TsBadm+hvMNHo4bmpZWJwQvoSAzBXUee+yxQ+1ElKyhYprDIZCfQ0h3AL9hhZd90bQtNVMmTZfqPY6RxCHBFWxCg8KJSjRHPIkpg6l9q0lBC7VSh+Nl8cLlzrf3H1j+l1xyiW1BEi5pwktYVEREEVOq4ivZQ8U0h0OK6ZVXXinXXXddtnukRwIrvcccc4xs3LjReeQ/aieUklueMpbyMiNkRkwRDxsOFcXY0tARL2LKYhMr+XQdHb49IK8ay/2xZ24yauZ8cSEULVrU3rBYWfcbpvXsKxohV0cDKqa5AIqgcBgpiuI3pJuy4nvLLbccZjkR99q2dWdp06Gx1Gv9hFRqeZ7U6GOmstPN9HZtUEgQ14yC/L0csRJTwqHYt43BZdXeTOvrDwtI5Q4nSNVmt0rrrtUkOamJbNp4eK8vmslxHKPRVHHJkiV2X3QNVbwBLVUxzQVk1CDPS1jxTX0hDh48WObMmWN/P7hfZNuWL2Tq1BnSpkstqdb4bqnU9hSpOyhgW6D0M2LD6j+C42dv/miJKeJJPj7+4kHmZzdjmTcy+6VdduWm10hiy0IyfMRAWbF8vfz6UzAOipsSnTrp+wVum2ZaHvuNe0PElUDzR8Ub0FIV01wCGUsnn3xyVFIOKUrMqUP1ItIOsarS4s/fRNav+VDGjhstTduVkmrNb5FKHQKSNCoYa8nKNkKES8BLcfVLTBFPO3U3licWd8+VwUZ41XoEpFKLC6ReiwLSu387WbRghez+6mfnWzgS/Nz4oenEiZvmqquuskLnNwg2rpr333/feUTxAhXTXISbsfTAAw+EbZDnNRQMPu2006RKlSq2b3uk/LDnD1m1fIP0H9xdklsVlcotLpOqXQPSeIKx6uhS6kyRWQFHuMIJWiTDMzF1xJPXQ/T7rgtI65kBqd0vIBVany51Wjwm7bvVl9mz5skn274O6wtNCzqLUlCESAka1vnNwIED7U0wJSXFeUTxChXTXMa0adPsxUJTPr+hktF5551nrRzaU5MlRR/0zIbYfPn597Lg3WXSpVczY9U9JxVanCO1+hprb2rAZle5LoHMimt2xBTxpLYA+8Zybj8vYCtlVWp3olRrdpu06FBVxk8YKx99+IX8Ffl9xML3hogWKFDAFi/heHXtmn5+vhcwgzj22GPl1VdfdR5RvETFNBdSq1Yte4EuWLDAecQfpk+fbqtK4ael3QnZOuyXWqikvK5YsSLTBVn+/kvks+3f2DTW9t0SpUaze6Sisf7wt7aZFZB+G5zptRHKjBazMiOmuBeseJpp+2DzvK6LA5I0JiBVuxwrlZpdIU3alZRBQ3vLe2s/kh+/y7yfkXhOFpaeeeYZK2h8T1ikbdu2tfn3vXr1ypR1n1kopZc/f/6odDI9WkFLVUxzGWQsYSnSII/alH5A6A5ZOqGwL5qvFS1a1E7/ObXwA5KOyqJVVsRi789/y+aNn8uoMcOlVacqUrnpjVK5w0nWSmSVnAUfG3ZkBDC1vzVdMTUWLj5anktfK9osN34rIDV6BqRis7yS0OpFSRnQRZYsWil7dmUt3vPTTz+1dWjp1cR3wbjzzjvtYuGmTYev5COo/fr1c/7ynjp16tj9U/RZ8Qfz/aqY5kbIWMICCpexlF1++eUXuxL97bffOo8cCYsqEydOtG1QCArnNKOCPzng5PhnNSb2lx/+lpXL18vgoSmS3LqIVGp6pfW3NjSiaeurYl0ay9UVylAxDV00Ilur1YyA1EwxU/dWeaRm0weka+9mMn3aDPlqx0/yTxbripDmy02GSlt8Znyh1FHo0qWLfPTRR8GN0oBkCD9mE26F/kaNGjmPKH6AlqqY5lLcxQavLR6mpEzhIwXxxSVQpkwZyZMnj31PZPlQyf+dd96x/88SB0W+/fo3mTtngfTp31HqtXhaKre8SKoZ65LV9f4fBKTFpICUbx2QEZ8EpMP8gNQdHJDK7U6Wak3vkDZdatiA9Y8278i03zMUfJFM1++66y772XB3IKZ8T4hrpHCDoXbpzp07nUeyz65du2yFfhrjRWNR8mgGLVUxzcUUK1bMXuDhMpaywqxZs2xMaVbZu3evzJs3T0gwoHAK7w0/XokSJawFlZ3QoH+NVnz28S6ZOWOOtO+WILVbPihFa5wujxYJSJ32NxhL9nUZNXqYrFn1gfyRzd6ExIW2bNnSJi/wGQhJe+KJJ6xfNDuhaVivdDnwSvjw0SLuuBwUf0FLVUxzMQSFX3zxxZIvXz7rS80On3zyiY0v9aq2JhlUTPkJrSIlllORsoLcAKZMmXIooD2r7P9TZPJbM6RRw6by3TfZS7UlQmHVqlU2SoIFNt4rveufe+4525eLBSavYPFt1KhRzl9Zp3PnzvZ9jhkzxnlE8RO0VMU0l7N48WJ7UeGvzCoIMUL6+edpV4XPDrz+smXLbCQCAey8X3yt9CMaP358uv7Z9KBf1tgxWcsKo288aZdEJrCQxnsilInIBSIY/Owlj4+VMLOssnr1avt+o1F5Sglivm8V06MBt48QFl9WwP8ajcr+QDgVViAiRsoj75varYjYyJEjrR8wUnBvDB061PkrY9g31jIRCKRcsm9EnYU8wsCiFVZEZASLfFmpeo8r5eqrr7YjGsVvlCBoqYrpUQBWlltuLbMLHIQ1sZgSC/AdknZJQoDrn2SFnID3AQMGZPhZIhFTQrbw41auXPmQH/fss8+W4sWL2wWqaKR4hoOMqG7dujl/RQ4LfXyGaGRUKf+BlqqYHiXQZfR///ufXSiJNEuJtihYtZT6izW8Z+JbWTmn8j+nLoOaBD179gzbRTUtMSWCgLoCTIPJ4uJ18NeyMEYWWbxYdFji+FAjxS0YHo2MKuVwzPeuYno08dZbb9mLjRXjjKB4MAHmXkUCeM3mzZvt+yMkyc0qevjhh601565eszCEzxVY0Jo6daotqO2GaJHYQPUrXBjxWEHJljY0N49I+kDxmXGHPP/8884jSjRBS1VMjzJYPeews+CTHvgICbzPCSA2tG958MEH5YQTTrCfj99pkYy1ydT3nHPOsY8T44pPlAB50izjHarg4z9Nr/I+7pB7773XWte7d+92HlWiCVqqYnqUgQXGwg4ZSWn5AynPRiZPuH758Q6B8iQqPProo9ZS4xRnNb5evXq2kHZODF5H+NOr9ER2E5+TOGAlNqiYHqW4xYhJ90wNAoslFI020n5DwWqC61mAy+lwgwiXbsriGceyfv36ziNKLFAxPYrp3bu3vQiHDBniPBKE6XJm0kXjmW3btuWaoHWiDrgxhDa/27Nnj5x//vm2gIpXyRRK1lAxPcohdvP4448/VISDFe7MxGXGO5mNM413uDmweOi6X1555RXrI45kgUrxFxXToxyC0LFsKIRBpSms1dwwJXbJbWIKc+fOtQViqAPA5ZvbPl9ORcVUOeRzY5U7t9W7zI1iSlYULbc5ZoR5KfGBimkuhhCZSIPPaaNBzCWnAwHxTZo0kfXr1+f4sm25RUzJ9OJzkPl16qmn2kpQhHtluXyh4jkqpnEKoUmsqJOjTlENil7QyRJ/GUHp4QLMCWIPzXypVKmSXc0OzXbiudTfDAc572TQvPDCC4cKOlMhiZCi5cuX54iYzNTkZDGlShcFo0kDxq/N8bj55pttRlrqIij8TfwwED/cuHFjm4LLMaUCFdWuOnbsaCM0yKrid21f4i0qpnEKQkr7DzqOVqtWTcaNGydly5a1VZUIQqcQBv/Db0a4DFk+lIKj4hLbUiSEFV78a7RhJmyGixNxbN26ta25SRUocu7D+Uip0kTAPgU+3GD3yy+/3F6wFALxs1+Rl+Q0MeVGxw2PAHw3q4vjiPiRSpsWxASTJkwdA2YZHDfOE+oqcFOdPHmyFVGOHxlSnCvpJQEomUfFNE7BL4agkurIID+bPj6lSpWyPwGh4OLgIklKSrIXEhcOIok1S/YPOett2rSxld8pJ4cgc1FisfJ/rJ6M6pwi3OSr45+jkDOnDD+ZZhIkHs9TzZwgpu+9996hegN0eqWQC8eLYxfJKj3WJrOJGjVqSMOGDW3mWqFChWx/fGKGOUcIdaPwCd0NWGiknoHWOfUWFdM4hakaZe8SEhKsNUpOuTvdLl++vA1los8S1geLEcQfMqV77bXXrJVSt25dG5CPsJYuXdqG0LjVl4grZRuEmedmpmg0wsmCFaKNpcrpQ69+Xoe8f78a+GWVeBRTwpoQN/zSzBT4DvGBUhWfmUZmC03z+UiP5TW5WXKMyZaiIwIDgeVmyzmBhcq5xPFTMfUWFdM4BdHCYkHoqE/JlIxCHSwI8ZPHgALFCKtb1YnizfyfosgsWrA9vxOfyHSe5zHF53WxULKTx43fFmuXC/maa66xokD7Dgo6Yy1ntaCzl8SLmBJQv2jRIntDvOKKKw59V8T5Mi3PTrYZgfuuP5ubGd875wP75FzgpstsxBVp0m3xryveomKqeAIXLotl5IjfdNNNViyYruKfIw3SyyZxmSGWYsoNEHcK02xax/CdUAKR6Tc+7qwUflbiFxVTxXOIHiD3H19taN1R/LOkqkazuVu0xRQr0PUvU8GJz81P6qbyuDujUHIfaKmKqeIrTCnpacQKtVsej4yr9u3bpxmm5RXREFM38oHoC9oq8/ny5s1re25hmcZjnVTFe1RMlaiCv86NnaS7J6ff7bffbuMgsWYj7QAQKX6JKcVG3Jhcpu58Dsr8JSYm2gaGFHVWji5UTJWYwYII8Y7PPvus7frJqXjttddaQcL/6oUgeSmmuCeIsCCe070RUBeWG0F2OokquQMVUyUuIKyLZINXX33VNrPjtKQ7KGFhJCVkJnwrlOyKKW6IHj16yAMPPGDDl3hfd9xxh/UH89qK4qJiqsQdhPeQpEB3UCpacYryk9jIGTNmZKrZXVbElFRe0nbz589/WG8pUnVxUyhKOFRMlbiGeEnKzZGc4LZhpm4Aq+UkCWTUhjkSMSX+lmk603Vy39kHIkoQPam4ocWYFSUtVEyVHAP1AJjykyTgZl9RQYk8dJIECF5PTVpiituALDNqFrgJB/SLIlOM7XE7KEpmUDFVciRkdpE+mZycbBetOI0JuyJJgEUiMsMgtNUz7oH58+fbWgf4Y3kOC1+k4OKvjbdUWCVnoWKq5AqYplOaLl++fLZYCNN0ogSobYCvlSIgxH5yulMFi3oF+GUzchMoSqSomCq5Dqb2nTt3tqXrcAMQxkTha9I6KdKipecUP1AxVXI1O3bssEVeVEAVv1ExVRRF8QAVU0VRFA9QMVUURfEAFVNFURQPUDFV4gqC6akeRdk6umdS7ITOAKR4ZjU/Py1YlEorNZV9DRgwwPlLUTJGxVSJG0jrJHyJTpw0kqOHFa1bCMSnrxE9jIACy4grLVdoybJp0yb7OBlQK1eutNlLrii7HT3pzEr/LEr8kR5K+BTtkOmDRcsPOr1S1ARx5X+0gqEfE6+1evVqux/g/dCYTqMDlNSomCpxA0JH2xMC6ulPRbFlmgA+/vjjtmGfmxZK2T7qoRL2RKtqik6TDYUQE5xP91baWSPGdOPEwiRtlGyp3r172xqkNJOjyRzbIJwvvfSSzcUvVqyY/T8CzWtRE4Aq+fxOyio/KcGX2aZ3Su5HxVSJG5jSY21Sz5Q+SQgb1iRl+Wh3QjM6QEDJbMISJbvJFUeEb8qUKVZA+b1Dhw62hTJCSck8AvYR3AIFClgLlC6tPI5gP/roo7YiFZ08KfsHPK9IkSI21ZTHeV+ILx0/FSU1KqZK3ICYIlwIHJYm7YqZntM/Hv8prU+wXqlkz3YUPkEwEVmm9OTYI8C0M0Z8yYCipTVtRbp162YFkek6r0caKcWemzdvbgWcxwYNGmTFmFx+XA5YsUz1eS+TJk2ybUjoR09uv5v7ryguKqZKrgExdKffWKGzZ8+2v3sF/lj8uRSLphW3ooSiYqooiuIBKqaKoigeoGKqKIriASqmiqIoHqBiqiiK4gEqpoqiKB6gYqooiuIBKqaKoigeoGKqKIriASqmiqIoHqBiqiiK4gEqpoqiKB6gYqooiuIBKqaKoigeoGKqKIriASqmiqIoHqBiqiiK4gEqpoqiKB6gYqooiuIBKqaKoigeoGKqKIriASqmiqIoHqBiqiiK4gEqpoqiKB6gYqooiuIBKqaKoigeoGKqKIriASqmiqIoHqBiqiiK4gEqpoqiKB6gYqooiuIBKqaKoigeoGKqKIriASqmiqIoHqBiqiiK4gFWTBVFUZTsEgj8Hwzs5vXbhe88AAAAAElFTkSuQmCC"/>
          <p:cNvSpPr>
            <a:spLocks noChangeAspect="1" noChangeArrowheads="1"/>
          </p:cNvSpPr>
          <p:nvPr/>
        </p:nvSpPr>
        <p:spPr bwMode="auto">
          <a:xfrm>
            <a:off x="2462463" y="39358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4" name="Bildobjekt 13"/>
          <p:cNvPicPr/>
          <p:nvPr/>
        </p:nvPicPr>
        <p:blipFill rotWithShape="1">
          <a:blip r:embed="rId3">
            <a:extLst>
              <a:ext uri="{53640926-AAD7-44D8-BBD7-CCE9431645EC}">
                <a14:shadowObscured xmlns="" xmlns:lc="http://schemas.openxmlformats.org/drawingml/2006/lockedCanvas" xmlns:a14="http://schemas.microsoft.com/office/drawing/2010/main" xmlns:wp14="http://schemas.microsoft.com/office/word/2010/wordprocessingDrawing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a:blip>
          <a:srcRect l="54524" t="23170" r="26753" b="25892"/>
          <a:stretch/>
        </p:blipFill>
        <p:spPr bwMode="auto">
          <a:xfrm>
            <a:off x="549623" y="2219587"/>
            <a:ext cx="4650450" cy="3839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Bildobjekt 15"/>
          <p:cNvPicPr/>
          <p:nvPr/>
        </p:nvPicPr>
        <p:blipFill rotWithShape="1">
          <a:blip r:embed="rId4">
            <a:extLst>
              <a:ext uri="{53640926-AAD7-44D8-BBD7-CCE9431645EC}">
                <a14:shadowObscured xmlns="" xmlns:lc="http://schemas.openxmlformats.org/drawingml/2006/lockedCanvas" xmlns:a14="http://schemas.microsoft.com/office/drawing/2010/main" xmlns:wp14="http://schemas.microsoft.com/office/word/2010/wordprocessingDrawing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a:blip>
          <a:srcRect l="54067" t="23666" r="27249" b="24337"/>
          <a:stretch/>
        </p:blipFill>
        <p:spPr bwMode="auto">
          <a:xfrm>
            <a:off x="5880032" y="2265777"/>
            <a:ext cx="4630950" cy="3876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2106246" y="5682235"/>
            <a:ext cx="828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Förbättringar inom områdena Riktlinje för Svensk intensivvård, ledningsstruktur, SIR återföring, SIR utdata, SIR rapportering samt A-F elementen</a:t>
            </a:r>
          </a:p>
        </p:txBody>
      </p:sp>
    </p:spTree>
    <p:extLst>
      <p:ext uri="{BB962C8B-B14F-4D97-AF65-F5344CB8AC3E}">
        <p14:creationId xmlns:p14="http://schemas.microsoft.com/office/powerpoint/2010/main" val="309540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71ECFA-79AB-44D2-8A57-6F228D9C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44" y="30033"/>
            <a:ext cx="9806515" cy="1143000"/>
          </a:xfrm>
        </p:spPr>
        <p:txBody>
          <a:bodyPr/>
          <a:lstStyle/>
          <a:p>
            <a:r>
              <a:rPr lang="sv-SE">
                <a:cs typeface="Calibri"/>
              </a:rPr>
              <a:t>Framtiden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0175FF-1AA9-4FF9-8F14-6DBD7D64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24" y="1715761"/>
            <a:ext cx="10972800" cy="4893825"/>
          </a:xfrm>
        </p:spPr>
        <p:txBody>
          <a:bodyPr/>
          <a:lstStyle/>
          <a:p>
            <a:r>
              <a:rPr lang="sv-SE" sz="2800">
                <a:cs typeface="Calibri"/>
              </a:rPr>
              <a:t>Lärdomar från </a:t>
            </a:r>
            <a:r>
              <a:rPr lang="sv-SE" sz="2800" err="1">
                <a:cs typeface="Calibri"/>
              </a:rPr>
              <a:t>audit</a:t>
            </a:r>
            <a:r>
              <a:rPr lang="sv-SE" sz="2800">
                <a:cs typeface="Calibri"/>
              </a:rPr>
              <a:t> inkorporeras i NPO förbättrings- och expertgruppsarbete</a:t>
            </a:r>
          </a:p>
          <a:p>
            <a:r>
              <a:rPr lang="sv-SE" sz="2800">
                <a:cs typeface="Calibri"/>
              </a:rPr>
              <a:t>Bidra till bättre stödsystem utan dubbeldokumentation</a:t>
            </a:r>
          </a:p>
          <a:p>
            <a:r>
              <a:rPr lang="sv-SE" sz="2800">
                <a:cs typeface="Calibri"/>
              </a:rPr>
              <a:t>Registerdata är så </a:t>
            </a:r>
            <a:r>
              <a:rPr lang="sv-SE" sz="2800" err="1">
                <a:cs typeface="Calibri"/>
              </a:rPr>
              <a:t>välvaliderade</a:t>
            </a:r>
            <a:r>
              <a:rPr lang="sv-SE" sz="2800">
                <a:cs typeface="Calibri"/>
              </a:rPr>
              <a:t> att det direkt kan användas i vardagen samt att registerstudier och uppföljningar får ett vetenskapligt högre genomslag</a:t>
            </a:r>
          </a:p>
          <a:p>
            <a:r>
              <a:rPr lang="sv-SE" sz="2800">
                <a:cs typeface="Calibri"/>
              </a:rPr>
              <a:t>Regionala SIR/ SPOR </a:t>
            </a:r>
            <a:r>
              <a:rPr lang="sv-SE" sz="2800" err="1">
                <a:cs typeface="Calibri"/>
              </a:rPr>
              <a:t>audit</a:t>
            </a:r>
            <a:r>
              <a:rPr lang="sv-SE" sz="2800">
                <a:cs typeface="Calibri"/>
              </a:rPr>
              <a:t> team som besöker grannregioner ömsesidigt</a:t>
            </a:r>
          </a:p>
          <a:p>
            <a:r>
              <a:rPr lang="sv-SE" sz="2800" err="1">
                <a:ea typeface="+mn-lt"/>
                <a:cs typeface="+mn-lt"/>
              </a:rPr>
              <a:t>Audit</a:t>
            </a:r>
            <a:r>
              <a:rPr lang="sv-SE" sz="2800">
                <a:ea typeface="+mn-lt"/>
                <a:cs typeface="+mn-lt"/>
              </a:rPr>
              <a:t> blir en generisk del av intensivvården för en så kvalitativt jämlik vård i landet som är möjlig</a:t>
            </a:r>
          </a:p>
          <a:p>
            <a:endParaRPr lang="sv-SE">
              <a:cs typeface="Calibri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F0B056-4B90-47B9-B65E-5EB1E64B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Svenska Intensivvårdsregistret - SIR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4D71B-ED47-4314-8780-D68DEC3DFAC5}" type="datetime1">
              <a:rPr lang="sv-SE" smtClean="0"/>
              <a:t>2022-05-27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840363"/>
      </p:ext>
    </p:extLst>
  </p:cSld>
  <p:clrMapOvr>
    <a:masterClrMapping/>
  </p:clrMapOvr>
</p:sld>
</file>

<file path=ppt/theme/theme1.xml><?xml version="1.0" encoding="utf-8"?>
<a:theme xmlns:a="http://schemas.openxmlformats.org/drawingml/2006/main" name="SIR_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C7246FF-5A9A-49A7-B829-A53FC146924B}" vid="{D1BA103C-A19D-4B2A-9E1B-04DCD37FD02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28EBBAB922E84FA05BE3BFB77B89DF" ma:contentTypeVersion="3" ma:contentTypeDescription="Skapa ett nytt dokument." ma:contentTypeScope="" ma:versionID="91ac3101d9a46d994c4a2e8d0558ec79">
  <xsd:schema xmlns:xsd="http://www.w3.org/2001/XMLSchema" xmlns:xs="http://www.w3.org/2001/XMLSchema" xmlns:p="http://schemas.microsoft.com/office/2006/metadata/properties" xmlns:ns2="6005d836-9024-46a6-80f4-b2f6caeeb8e2" targetNamespace="http://schemas.microsoft.com/office/2006/metadata/properties" ma:root="true" ma:fieldsID="b1ebfbd0ddfcbe1784038078ac7fe07f" ns2:_="">
    <xsd:import namespace="6005d836-9024-46a6-80f4-b2f6caeeb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5d836-9024-46a6-80f4-b2f6caeeb8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A763BC-0AE8-4595-9863-42D8F5907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5d836-9024-46a6-80f4-b2f6caeeb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7AA58C-9B5B-43A1-AE48-472B47A28059}">
  <ds:schemaRefs>
    <ds:schemaRef ds:uri="6d9119b2-663e-4b94-8c7a-fe427c8458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07F237-8569-4155-B494-67BA0EF0C3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478</Words>
  <Application>Microsoft Office PowerPoint</Application>
  <PresentationFormat>Bredbild</PresentationFormat>
  <Paragraphs>93</Paragraphs>
  <Slides>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SIR_wide</vt:lpstr>
      <vt:lpstr>PowerPoint-presentation</vt:lpstr>
      <vt:lpstr>PowerPoint-presentation</vt:lpstr>
      <vt:lpstr>Hur?</vt:lpstr>
      <vt:lpstr>PowerPoint-presentation</vt:lpstr>
      <vt:lpstr>Vad har SIR sett hittills?</vt:lpstr>
      <vt:lpstr>PowerPoint-presentation</vt:lpstr>
      <vt:lpstr>PowerPoint-presentation</vt:lpstr>
      <vt:lpstr>PowerPoint-presentation</vt:lpstr>
      <vt:lpstr>Framtiden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Audit Säker Kvalitet Intensivvård</dc:title>
  <dc:creator>Nordlund Peter</dc:creator>
  <cp:lastModifiedBy>Frida  Lundin</cp:lastModifiedBy>
  <cp:revision>3</cp:revision>
  <dcterms:created xsi:type="dcterms:W3CDTF">2021-09-01T09:26:09Z</dcterms:created>
  <dcterms:modified xsi:type="dcterms:W3CDTF">2022-05-27T09:35:32Z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0x0101003828EBBAB922E84FA05BE3BFB77B89DF</vt:lpwstr>
  </property>
</Properties>
</file>